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557" r:id="rId2"/>
    <p:sldId id="669" r:id="rId3"/>
    <p:sldId id="670" r:id="rId4"/>
    <p:sldId id="693" r:id="rId5"/>
    <p:sldId id="673" r:id="rId6"/>
    <p:sldId id="672" r:id="rId7"/>
    <p:sldId id="613" r:id="rId8"/>
    <p:sldId id="700" r:id="rId9"/>
    <p:sldId id="674" r:id="rId10"/>
    <p:sldId id="671" r:id="rId11"/>
    <p:sldId id="604" r:id="rId12"/>
    <p:sldId id="605" r:id="rId13"/>
    <p:sldId id="606" r:id="rId14"/>
    <p:sldId id="607" r:id="rId15"/>
    <p:sldId id="608" r:id="rId16"/>
    <p:sldId id="609" r:id="rId17"/>
    <p:sldId id="610" r:id="rId18"/>
    <p:sldId id="611" r:id="rId19"/>
    <p:sldId id="612" r:id="rId20"/>
    <p:sldId id="602" r:id="rId21"/>
    <p:sldId id="649" r:id="rId22"/>
    <p:sldId id="545" r:id="rId23"/>
    <p:sldId id="558" r:id="rId24"/>
    <p:sldId id="559" r:id="rId25"/>
    <p:sldId id="560" r:id="rId26"/>
    <p:sldId id="651" r:id="rId27"/>
    <p:sldId id="565" r:id="rId28"/>
    <p:sldId id="566" r:id="rId29"/>
    <p:sldId id="567" r:id="rId30"/>
    <p:sldId id="569" r:id="rId31"/>
    <p:sldId id="600" r:id="rId32"/>
    <p:sldId id="571" r:id="rId33"/>
    <p:sldId id="573" r:id="rId34"/>
    <p:sldId id="601" r:id="rId35"/>
    <p:sldId id="576" r:id="rId36"/>
    <p:sldId id="581" r:id="rId37"/>
    <p:sldId id="582" r:id="rId38"/>
    <p:sldId id="584" r:id="rId39"/>
    <p:sldId id="585" r:id="rId40"/>
    <p:sldId id="588" r:id="rId41"/>
    <p:sldId id="664" r:id="rId42"/>
    <p:sldId id="589" r:id="rId43"/>
    <p:sldId id="590" r:id="rId44"/>
    <p:sldId id="591" r:id="rId45"/>
    <p:sldId id="595" r:id="rId46"/>
    <p:sldId id="596" r:id="rId47"/>
    <p:sldId id="597" r:id="rId48"/>
    <p:sldId id="624" r:id="rId49"/>
    <p:sldId id="598" r:id="rId50"/>
    <p:sldId id="599" r:id="rId51"/>
    <p:sldId id="698" r:id="rId52"/>
    <p:sldId id="702" r:id="rId53"/>
    <p:sldId id="701" r:id="rId54"/>
    <p:sldId id="711" r:id="rId55"/>
    <p:sldId id="703" r:id="rId56"/>
    <p:sldId id="704" r:id="rId57"/>
    <p:sldId id="705" r:id="rId58"/>
    <p:sldId id="706" r:id="rId59"/>
    <p:sldId id="707" r:id="rId60"/>
    <p:sldId id="708" r:id="rId61"/>
    <p:sldId id="709" r:id="rId6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54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6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E144-C41E-4D68-8D36-22C7A2CD3C35}" type="datetimeFigureOut">
              <a:rPr lang="es-MX" smtClean="0"/>
              <a:pPr/>
              <a:t>24/01/2015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50B-367B-4F86-A39A-ECEBB39F9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hyperlink" Target="Launch.pptx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6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7.wmf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39.png"/><Relationship Id="rId7" Type="http://schemas.openxmlformats.org/officeDocument/2006/relationships/image" Target="../media/image7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7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Launch.pptx" TargetMode="External"/><Relationship Id="rId7" Type="http://schemas.openxmlformats.org/officeDocument/2006/relationships/image" Target="../media/image80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4.wmf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5787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27" descr="http://www.alianzatex.com/imagenes/notas1/Gravedad%20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76872"/>
            <a:ext cx="9144001" cy="4608512"/>
          </a:xfrm>
          <a:prstGeom prst="rect">
            <a:avLst/>
          </a:prstGeom>
          <a:noFill/>
        </p:spPr>
      </p:pic>
      <p:pic>
        <p:nvPicPr>
          <p:cNvPr id="19" name="Picture 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21431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1331640" y="6581001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FFC000"/>
                </a:solidFill>
              </a:rPr>
              <a:t>Centro Nacional de Metrología,  </a:t>
            </a:r>
            <a:r>
              <a:rPr lang="es-MX" sz="1200" dirty="0" err="1" smtClean="0">
                <a:solidFill>
                  <a:srgbClr val="FFC000"/>
                </a:solidFill>
              </a:rPr>
              <a:t>CENAM</a:t>
            </a:r>
            <a:r>
              <a:rPr lang="es-MX" sz="1200" dirty="0" smtClean="0">
                <a:solidFill>
                  <a:srgbClr val="FFC000"/>
                </a:solidFill>
              </a:rPr>
              <a:t>, km 4.5 Carretera a los </a:t>
            </a:r>
            <a:r>
              <a:rPr lang="es-MX" sz="1200" dirty="0" err="1" smtClean="0">
                <a:solidFill>
                  <a:srgbClr val="FFC000"/>
                </a:solidFill>
              </a:rPr>
              <a:t>Cues</a:t>
            </a:r>
            <a:r>
              <a:rPr lang="es-MX" sz="1200" dirty="0" smtClean="0">
                <a:solidFill>
                  <a:srgbClr val="FFC000"/>
                </a:solidFill>
              </a:rPr>
              <a:t>, El Marques, </a:t>
            </a:r>
            <a:r>
              <a:rPr lang="es-MX" sz="1200" dirty="0" err="1" smtClean="0">
                <a:solidFill>
                  <a:srgbClr val="FFC000"/>
                </a:solidFill>
              </a:rPr>
              <a:t>Qro</a:t>
            </a:r>
            <a:r>
              <a:rPr lang="es-MX" sz="1200" dirty="0" smtClean="0">
                <a:solidFill>
                  <a:srgbClr val="FFC000"/>
                </a:solidFill>
              </a:rPr>
              <a:t>., </a:t>
            </a:r>
            <a:r>
              <a:rPr lang="es-MX" sz="1200" dirty="0" err="1" smtClean="0">
                <a:solidFill>
                  <a:srgbClr val="FFC000"/>
                </a:solidFill>
              </a:rPr>
              <a:t>www.cenan.mx</a:t>
            </a:r>
            <a:endParaRPr lang="es-MX" sz="1200" dirty="0">
              <a:solidFill>
                <a:srgbClr val="FFC000"/>
              </a:solidFill>
            </a:endParaRPr>
          </a:p>
        </p:txBody>
      </p:sp>
      <p:pic>
        <p:nvPicPr>
          <p:cNvPr id="25" name="Picture 3" descr="SE_horizontal_panton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5805264"/>
            <a:ext cx="1999215" cy="61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/>
          <a:srcRect l="1191" t="1361" r="3361" b="5530"/>
          <a:stretch>
            <a:fillRect/>
          </a:stretch>
        </p:blipFill>
        <p:spPr bwMode="auto">
          <a:xfrm>
            <a:off x="7524328" y="5805264"/>
            <a:ext cx="936104" cy="7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Rectángulo"/>
          <p:cNvSpPr/>
          <p:nvPr/>
        </p:nvSpPr>
        <p:spPr>
          <a:xfrm>
            <a:off x="1189473" y="692696"/>
            <a:ext cx="6985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Introduction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atomic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clocks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771800" y="144471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J. Mauricio López R.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691680" y="180475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CENTRO NACIONAL DE METROLOGÍA, </a:t>
            </a:r>
            <a:r>
              <a:rPr lang="es-MX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CENAM</a:t>
            </a:r>
            <a:endParaRPr lang="es-MX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467544" y="1484784"/>
            <a:ext cx="3240360" cy="3487787"/>
            <a:chOff x="536576" y="2420938"/>
            <a:chExt cx="2820987" cy="2479675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3111501" y="4395788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3111501" y="3498850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538163" y="2867025"/>
              <a:ext cx="2576513" cy="2016125"/>
            </a:xfrm>
            <a:custGeom>
              <a:avLst/>
              <a:gdLst/>
              <a:ahLst/>
              <a:cxnLst>
                <a:cxn ang="0">
                  <a:pos x="70" y="2596"/>
                </a:cxn>
                <a:cxn ang="0">
                  <a:pos x="147" y="2526"/>
                </a:cxn>
                <a:cxn ang="0">
                  <a:pos x="224" y="2341"/>
                </a:cxn>
                <a:cxn ang="0">
                  <a:pos x="302" y="2455"/>
                </a:cxn>
                <a:cxn ang="0">
                  <a:pos x="379" y="2378"/>
                </a:cxn>
                <a:cxn ang="0">
                  <a:pos x="455" y="2374"/>
                </a:cxn>
                <a:cxn ang="0">
                  <a:pos x="532" y="2411"/>
                </a:cxn>
                <a:cxn ang="0">
                  <a:pos x="610" y="2454"/>
                </a:cxn>
                <a:cxn ang="0">
                  <a:pos x="687" y="2459"/>
                </a:cxn>
                <a:cxn ang="0">
                  <a:pos x="764" y="2510"/>
                </a:cxn>
                <a:cxn ang="0">
                  <a:pos x="842" y="2423"/>
                </a:cxn>
                <a:cxn ang="0">
                  <a:pos x="918" y="2414"/>
                </a:cxn>
                <a:cxn ang="0">
                  <a:pos x="995" y="2451"/>
                </a:cxn>
                <a:cxn ang="0">
                  <a:pos x="1073" y="2404"/>
                </a:cxn>
                <a:cxn ang="0">
                  <a:pos x="1150" y="2406"/>
                </a:cxn>
                <a:cxn ang="0">
                  <a:pos x="1227" y="2329"/>
                </a:cxn>
                <a:cxn ang="0">
                  <a:pos x="1303" y="2425"/>
                </a:cxn>
                <a:cxn ang="0">
                  <a:pos x="1381" y="2461"/>
                </a:cxn>
                <a:cxn ang="0">
                  <a:pos x="1458" y="2529"/>
                </a:cxn>
                <a:cxn ang="0">
                  <a:pos x="1535" y="2446"/>
                </a:cxn>
                <a:cxn ang="0">
                  <a:pos x="1613" y="2455"/>
                </a:cxn>
                <a:cxn ang="0">
                  <a:pos x="1690" y="2331"/>
                </a:cxn>
                <a:cxn ang="0">
                  <a:pos x="1766" y="2206"/>
                </a:cxn>
                <a:cxn ang="0">
                  <a:pos x="1843" y="2083"/>
                </a:cxn>
                <a:cxn ang="0">
                  <a:pos x="1921" y="2239"/>
                </a:cxn>
                <a:cxn ang="0">
                  <a:pos x="1998" y="2415"/>
                </a:cxn>
                <a:cxn ang="0">
                  <a:pos x="2075" y="3123"/>
                </a:cxn>
                <a:cxn ang="0">
                  <a:pos x="2153" y="3651"/>
                </a:cxn>
                <a:cxn ang="0">
                  <a:pos x="2229" y="2558"/>
                </a:cxn>
                <a:cxn ang="0">
                  <a:pos x="2306" y="246"/>
                </a:cxn>
                <a:cxn ang="0">
                  <a:pos x="2384" y="1105"/>
                </a:cxn>
                <a:cxn ang="0">
                  <a:pos x="2461" y="3315"/>
                </a:cxn>
                <a:cxn ang="0">
                  <a:pos x="2538" y="3525"/>
                </a:cxn>
                <a:cxn ang="0">
                  <a:pos x="2614" y="2863"/>
                </a:cxn>
                <a:cxn ang="0">
                  <a:pos x="2692" y="2281"/>
                </a:cxn>
                <a:cxn ang="0">
                  <a:pos x="2769" y="2200"/>
                </a:cxn>
                <a:cxn ang="0">
                  <a:pos x="2846" y="2210"/>
                </a:cxn>
                <a:cxn ang="0">
                  <a:pos x="2924" y="2275"/>
                </a:cxn>
                <a:cxn ang="0">
                  <a:pos x="3001" y="2445"/>
                </a:cxn>
                <a:cxn ang="0">
                  <a:pos x="3077" y="2354"/>
                </a:cxn>
                <a:cxn ang="0">
                  <a:pos x="3154" y="2346"/>
                </a:cxn>
                <a:cxn ang="0">
                  <a:pos x="3232" y="2451"/>
                </a:cxn>
                <a:cxn ang="0">
                  <a:pos x="3309" y="2411"/>
                </a:cxn>
                <a:cxn ang="0">
                  <a:pos x="3386" y="2450"/>
                </a:cxn>
                <a:cxn ang="0">
                  <a:pos x="3464" y="2289"/>
                </a:cxn>
                <a:cxn ang="0">
                  <a:pos x="3540" y="2388"/>
                </a:cxn>
                <a:cxn ang="0">
                  <a:pos x="3617" y="2389"/>
                </a:cxn>
                <a:cxn ang="0">
                  <a:pos x="3695" y="2338"/>
                </a:cxn>
                <a:cxn ang="0">
                  <a:pos x="3772" y="2463"/>
                </a:cxn>
                <a:cxn ang="0">
                  <a:pos x="3849" y="2501"/>
                </a:cxn>
                <a:cxn ang="0">
                  <a:pos x="3925" y="2375"/>
                </a:cxn>
                <a:cxn ang="0">
                  <a:pos x="4003" y="2416"/>
                </a:cxn>
                <a:cxn ang="0">
                  <a:pos x="4080" y="2488"/>
                </a:cxn>
                <a:cxn ang="0">
                  <a:pos x="4157" y="2464"/>
                </a:cxn>
                <a:cxn ang="0">
                  <a:pos x="4235" y="2446"/>
                </a:cxn>
                <a:cxn ang="0">
                  <a:pos x="4312" y="2520"/>
                </a:cxn>
                <a:cxn ang="0">
                  <a:pos x="4388" y="2469"/>
                </a:cxn>
                <a:cxn ang="0">
                  <a:pos x="4465" y="2649"/>
                </a:cxn>
                <a:cxn ang="0">
                  <a:pos x="4543" y="2535"/>
                </a:cxn>
                <a:cxn ang="0">
                  <a:pos x="4620" y="2549"/>
                </a:cxn>
                <a:cxn ang="0">
                  <a:pos x="4697" y="2635"/>
                </a:cxn>
                <a:cxn ang="0">
                  <a:pos x="4775" y="2543"/>
                </a:cxn>
                <a:cxn ang="0">
                  <a:pos x="4851" y="2766"/>
                </a:cxn>
              </a:cxnLst>
              <a:rect l="0" t="0" r="r" b="b"/>
              <a:pathLst>
                <a:path w="4867" h="3810">
                  <a:moveTo>
                    <a:pt x="0" y="2404"/>
                  </a:moveTo>
                  <a:lnTo>
                    <a:pt x="8" y="2456"/>
                  </a:lnTo>
                  <a:lnTo>
                    <a:pt x="16" y="2461"/>
                  </a:lnTo>
                  <a:lnTo>
                    <a:pt x="24" y="2571"/>
                  </a:lnTo>
                  <a:lnTo>
                    <a:pt x="32" y="2654"/>
                  </a:lnTo>
                  <a:lnTo>
                    <a:pt x="39" y="2564"/>
                  </a:lnTo>
                  <a:lnTo>
                    <a:pt x="47" y="2545"/>
                  </a:lnTo>
                  <a:lnTo>
                    <a:pt x="55" y="2645"/>
                  </a:lnTo>
                  <a:lnTo>
                    <a:pt x="62" y="2666"/>
                  </a:lnTo>
                  <a:lnTo>
                    <a:pt x="70" y="2596"/>
                  </a:lnTo>
                  <a:lnTo>
                    <a:pt x="78" y="2545"/>
                  </a:lnTo>
                  <a:lnTo>
                    <a:pt x="85" y="2558"/>
                  </a:lnTo>
                  <a:lnTo>
                    <a:pt x="93" y="2530"/>
                  </a:lnTo>
                  <a:lnTo>
                    <a:pt x="101" y="2524"/>
                  </a:lnTo>
                  <a:lnTo>
                    <a:pt x="109" y="2491"/>
                  </a:lnTo>
                  <a:lnTo>
                    <a:pt x="117" y="2365"/>
                  </a:lnTo>
                  <a:lnTo>
                    <a:pt x="123" y="2414"/>
                  </a:lnTo>
                  <a:lnTo>
                    <a:pt x="131" y="2548"/>
                  </a:lnTo>
                  <a:lnTo>
                    <a:pt x="139" y="2445"/>
                  </a:lnTo>
                  <a:lnTo>
                    <a:pt x="147" y="2526"/>
                  </a:lnTo>
                  <a:lnTo>
                    <a:pt x="155" y="2341"/>
                  </a:lnTo>
                  <a:lnTo>
                    <a:pt x="163" y="2268"/>
                  </a:lnTo>
                  <a:lnTo>
                    <a:pt x="171" y="2269"/>
                  </a:lnTo>
                  <a:lnTo>
                    <a:pt x="178" y="2451"/>
                  </a:lnTo>
                  <a:lnTo>
                    <a:pt x="186" y="2481"/>
                  </a:lnTo>
                  <a:lnTo>
                    <a:pt x="193" y="2370"/>
                  </a:lnTo>
                  <a:lnTo>
                    <a:pt x="201" y="2578"/>
                  </a:lnTo>
                  <a:lnTo>
                    <a:pt x="209" y="2461"/>
                  </a:lnTo>
                  <a:lnTo>
                    <a:pt x="216" y="2471"/>
                  </a:lnTo>
                  <a:lnTo>
                    <a:pt x="224" y="2341"/>
                  </a:lnTo>
                  <a:lnTo>
                    <a:pt x="232" y="2403"/>
                  </a:lnTo>
                  <a:lnTo>
                    <a:pt x="240" y="2454"/>
                  </a:lnTo>
                  <a:lnTo>
                    <a:pt x="248" y="2459"/>
                  </a:lnTo>
                  <a:lnTo>
                    <a:pt x="255" y="2365"/>
                  </a:lnTo>
                  <a:lnTo>
                    <a:pt x="262" y="2314"/>
                  </a:lnTo>
                  <a:lnTo>
                    <a:pt x="270" y="2489"/>
                  </a:lnTo>
                  <a:lnTo>
                    <a:pt x="278" y="2431"/>
                  </a:lnTo>
                  <a:lnTo>
                    <a:pt x="286" y="2446"/>
                  </a:lnTo>
                  <a:lnTo>
                    <a:pt x="294" y="2433"/>
                  </a:lnTo>
                  <a:lnTo>
                    <a:pt x="302" y="2455"/>
                  </a:lnTo>
                  <a:lnTo>
                    <a:pt x="309" y="2474"/>
                  </a:lnTo>
                  <a:lnTo>
                    <a:pt x="317" y="2521"/>
                  </a:lnTo>
                  <a:lnTo>
                    <a:pt x="324" y="2408"/>
                  </a:lnTo>
                  <a:lnTo>
                    <a:pt x="332" y="2421"/>
                  </a:lnTo>
                  <a:lnTo>
                    <a:pt x="340" y="2418"/>
                  </a:lnTo>
                  <a:lnTo>
                    <a:pt x="348" y="2475"/>
                  </a:lnTo>
                  <a:lnTo>
                    <a:pt x="355" y="2430"/>
                  </a:lnTo>
                  <a:lnTo>
                    <a:pt x="363" y="2419"/>
                  </a:lnTo>
                  <a:lnTo>
                    <a:pt x="371" y="2446"/>
                  </a:lnTo>
                  <a:lnTo>
                    <a:pt x="379" y="2378"/>
                  </a:lnTo>
                  <a:lnTo>
                    <a:pt x="386" y="2351"/>
                  </a:lnTo>
                  <a:lnTo>
                    <a:pt x="393" y="2478"/>
                  </a:lnTo>
                  <a:lnTo>
                    <a:pt x="401" y="2455"/>
                  </a:lnTo>
                  <a:lnTo>
                    <a:pt x="409" y="2416"/>
                  </a:lnTo>
                  <a:lnTo>
                    <a:pt x="417" y="2339"/>
                  </a:lnTo>
                  <a:lnTo>
                    <a:pt x="425" y="2404"/>
                  </a:lnTo>
                  <a:lnTo>
                    <a:pt x="433" y="2360"/>
                  </a:lnTo>
                  <a:lnTo>
                    <a:pt x="441" y="2423"/>
                  </a:lnTo>
                  <a:lnTo>
                    <a:pt x="448" y="2413"/>
                  </a:lnTo>
                  <a:lnTo>
                    <a:pt x="455" y="2374"/>
                  </a:lnTo>
                  <a:lnTo>
                    <a:pt x="463" y="2414"/>
                  </a:lnTo>
                  <a:lnTo>
                    <a:pt x="471" y="2388"/>
                  </a:lnTo>
                  <a:lnTo>
                    <a:pt x="479" y="2435"/>
                  </a:lnTo>
                  <a:lnTo>
                    <a:pt x="486" y="2414"/>
                  </a:lnTo>
                  <a:lnTo>
                    <a:pt x="494" y="2448"/>
                  </a:lnTo>
                  <a:lnTo>
                    <a:pt x="502" y="2509"/>
                  </a:lnTo>
                  <a:lnTo>
                    <a:pt x="510" y="2489"/>
                  </a:lnTo>
                  <a:lnTo>
                    <a:pt x="517" y="2324"/>
                  </a:lnTo>
                  <a:lnTo>
                    <a:pt x="525" y="2295"/>
                  </a:lnTo>
                  <a:lnTo>
                    <a:pt x="532" y="2411"/>
                  </a:lnTo>
                  <a:lnTo>
                    <a:pt x="540" y="2494"/>
                  </a:lnTo>
                  <a:lnTo>
                    <a:pt x="548" y="2469"/>
                  </a:lnTo>
                  <a:lnTo>
                    <a:pt x="556" y="2433"/>
                  </a:lnTo>
                  <a:lnTo>
                    <a:pt x="564" y="2454"/>
                  </a:lnTo>
                  <a:lnTo>
                    <a:pt x="572" y="2456"/>
                  </a:lnTo>
                  <a:lnTo>
                    <a:pt x="580" y="2401"/>
                  </a:lnTo>
                  <a:lnTo>
                    <a:pt x="586" y="2426"/>
                  </a:lnTo>
                  <a:lnTo>
                    <a:pt x="594" y="2418"/>
                  </a:lnTo>
                  <a:lnTo>
                    <a:pt x="602" y="2488"/>
                  </a:lnTo>
                  <a:lnTo>
                    <a:pt x="610" y="2454"/>
                  </a:lnTo>
                  <a:lnTo>
                    <a:pt x="618" y="2416"/>
                  </a:lnTo>
                  <a:lnTo>
                    <a:pt x="625" y="2301"/>
                  </a:lnTo>
                  <a:lnTo>
                    <a:pt x="633" y="2344"/>
                  </a:lnTo>
                  <a:lnTo>
                    <a:pt x="641" y="2324"/>
                  </a:lnTo>
                  <a:lnTo>
                    <a:pt x="648" y="2234"/>
                  </a:lnTo>
                  <a:lnTo>
                    <a:pt x="656" y="2373"/>
                  </a:lnTo>
                  <a:lnTo>
                    <a:pt x="664" y="2285"/>
                  </a:lnTo>
                  <a:lnTo>
                    <a:pt x="671" y="2325"/>
                  </a:lnTo>
                  <a:lnTo>
                    <a:pt x="679" y="2380"/>
                  </a:lnTo>
                  <a:lnTo>
                    <a:pt x="687" y="2459"/>
                  </a:lnTo>
                  <a:lnTo>
                    <a:pt x="695" y="2389"/>
                  </a:lnTo>
                  <a:lnTo>
                    <a:pt x="703" y="2254"/>
                  </a:lnTo>
                  <a:lnTo>
                    <a:pt x="711" y="2393"/>
                  </a:lnTo>
                  <a:lnTo>
                    <a:pt x="717" y="2410"/>
                  </a:lnTo>
                  <a:lnTo>
                    <a:pt x="725" y="2361"/>
                  </a:lnTo>
                  <a:lnTo>
                    <a:pt x="733" y="2463"/>
                  </a:lnTo>
                  <a:lnTo>
                    <a:pt x="741" y="2436"/>
                  </a:lnTo>
                  <a:lnTo>
                    <a:pt x="749" y="2399"/>
                  </a:lnTo>
                  <a:lnTo>
                    <a:pt x="757" y="2428"/>
                  </a:lnTo>
                  <a:lnTo>
                    <a:pt x="764" y="2510"/>
                  </a:lnTo>
                  <a:lnTo>
                    <a:pt x="772" y="2493"/>
                  </a:lnTo>
                  <a:lnTo>
                    <a:pt x="779" y="2365"/>
                  </a:lnTo>
                  <a:lnTo>
                    <a:pt x="787" y="2456"/>
                  </a:lnTo>
                  <a:lnTo>
                    <a:pt x="795" y="2391"/>
                  </a:lnTo>
                  <a:lnTo>
                    <a:pt x="802" y="2424"/>
                  </a:lnTo>
                  <a:lnTo>
                    <a:pt x="810" y="2340"/>
                  </a:lnTo>
                  <a:lnTo>
                    <a:pt x="818" y="2441"/>
                  </a:lnTo>
                  <a:lnTo>
                    <a:pt x="826" y="2410"/>
                  </a:lnTo>
                  <a:lnTo>
                    <a:pt x="834" y="2373"/>
                  </a:lnTo>
                  <a:lnTo>
                    <a:pt x="842" y="2423"/>
                  </a:lnTo>
                  <a:lnTo>
                    <a:pt x="848" y="2239"/>
                  </a:lnTo>
                  <a:lnTo>
                    <a:pt x="856" y="2319"/>
                  </a:lnTo>
                  <a:lnTo>
                    <a:pt x="864" y="2358"/>
                  </a:lnTo>
                  <a:lnTo>
                    <a:pt x="872" y="2385"/>
                  </a:lnTo>
                  <a:lnTo>
                    <a:pt x="880" y="2420"/>
                  </a:lnTo>
                  <a:lnTo>
                    <a:pt x="888" y="2344"/>
                  </a:lnTo>
                  <a:lnTo>
                    <a:pt x="895" y="2398"/>
                  </a:lnTo>
                  <a:lnTo>
                    <a:pt x="903" y="2329"/>
                  </a:lnTo>
                  <a:lnTo>
                    <a:pt x="910" y="2415"/>
                  </a:lnTo>
                  <a:lnTo>
                    <a:pt x="918" y="2414"/>
                  </a:lnTo>
                  <a:lnTo>
                    <a:pt x="926" y="2241"/>
                  </a:lnTo>
                  <a:lnTo>
                    <a:pt x="934" y="2410"/>
                  </a:lnTo>
                  <a:lnTo>
                    <a:pt x="941" y="2341"/>
                  </a:lnTo>
                  <a:lnTo>
                    <a:pt x="949" y="2394"/>
                  </a:lnTo>
                  <a:lnTo>
                    <a:pt x="957" y="2440"/>
                  </a:lnTo>
                  <a:lnTo>
                    <a:pt x="965" y="2449"/>
                  </a:lnTo>
                  <a:lnTo>
                    <a:pt x="973" y="2370"/>
                  </a:lnTo>
                  <a:lnTo>
                    <a:pt x="980" y="2371"/>
                  </a:lnTo>
                  <a:lnTo>
                    <a:pt x="987" y="2399"/>
                  </a:lnTo>
                  <a:lnTo>
                    <a:pt x="995" y="2451"/>
                  </a:lnTo>
                  <a:lnTo>
                    <a:pt x="1003" y="2343"/>
                  </a:lnTo>
                  <a:lnTo>
                    <a:pt x="1011" y="2223"/>
                  </a:lnTo>
                  <a:lnTo>
                    <a:pt x="1019" y="2353"/>
                  </a:lnTo>
                  <a:lnTo>
                    <a:pt x="1027" y="2388"/>
                  </a:lnTo>
                  <a:lnTo>
                    <a:pt x="1034" y="2400"/>
                  </a:lnTo>
                  <a:lnTo>
                    <a:pt x="1041" y="2440"/>
                  </a:lnTo>
                  <a:lnTo>
                    <a:pt x="1049" y="2435"/>
                  </a:lnTo>
                  <a:lnTo>
                    <a:pt x="1057" y="2395"/>
                  </a:lnTo>
                  <a:lnTo>
                    <a:pt x="1065" y="2455"/>
                  </a:lnTo>
                  <a:lnTo>
                    <a:pt x="1073" y="2404"/>
                  </a:lnTo>
                  <a:lnTo>
                    <a:pt x="1080" y="2330"/>
                  </a:lnTo>
                  <a:lnTo>
                    <a:pt x="1088" y="2370"/>
                  </a:lnTo>
                  <a:lnTo>
                    <a:pt x="1096" y="2294"/>
                  </a:lnTo>
                  <a:lnTo>
                    <a:pt x="1104" y="2365"/>
                  </a:lnTo>
                  <a:lnTo>
                    <a:pt x="1111" y="2408"/>
                  </a:lnTo>
                  <a:lnTo>
                    <a:pt x="1118" y="2371"/>
                  </a:lnTo>
                  <a:lnTo>
                    <a:pt x="1126" y="2353"/>
                  </a:lnTo>
                  <a:lnTo>
                    <a:pt x="1134" y="2395"/>
                  </a:lnTo>
                  <a:lnTo>
                    <a:pt x="1142" y="2363"/>
                  </a:lnTo>
                  <a:lnTo>
                    <a:pt x="1150" y="2406"/>
                  </a:lnTo>
                  <a:lnTo>
                    <a:pt x="1158" y="2460"/>
                  </a:lnTo>
                  <a:lnTo>
                    <a:pt x="1166" y="2464"/>
                  </a:lnTo>
                  <a:lnTo>
                    <a:pt x="1172" y="2419"/>
                  </a:lnTo>
                  <a:lnTo>
                    <a:pt x="1180" y="2300"/>
                  </a:lnTo>
                  <a:lnTo>
                    <a:pt x="1188" y="2244"/>
                  </a:lnTo>
                  <a:lnTo>
                    <a:pt x="1196" y="2315"/>
                  </a:lnTo>
                  <a:lnTo>
                    <a:pt x="1204" y="2421"/>
                  </a:lnTo>
                  <a:lnTo>
                    <a:pt x="1211" y="2311"/>
                  </a:lnTo>
                  <a:lnTo>
                    <a:pt x="1219" y="2359"/>
                  </a:lnTo>
                  <a:lnTo>
                    <a:pt x="1227" y="2329"/>
                  </a:lnTo>
                  <a:lnTo>
                    <a:pt x="1235" y="2345"/>
                  </a:lnTo>
                  <a:lnTo>
                    <a:pt x="1242" y="2329"/>
                  </a:lnTo>
                  <a:lnTo>
                    <a:pt x="1250" y="2398"/>
                  </a:lnTo>
                  <a:lnTo>
                    <a:pt x="1257" y="2246"/>
                  </a:lnTo>
                  <a:lnTo>
                    <a:pt x="1265" y="2393"/>
                  </a:lnTo>
                  <a:lnTo>
                    <a:pt x="1273" y="2404"/>
                  </a:lnTo>
                  <a:lnTo>
                    <a:pt x="1281" y="2374"/>
                  </a:lnTo>
                  <a:lnTo>
                    <a:pt x="1289" y="2386"/>
                  </a:lnTo>
                  <a:lnTo>
                    <a:pt x="1297" y="2348"/>
                  </a:lnTo>
                  <a:lnTo>
                    <a:pt x="1303" y="2425"/>
                  </a:lnTo>
                  <a:lnTo>
                    <a:pt x="1311" y="2444"/>
                  </a:lnTo>
                  <a:lnTo>
                    <a:pt x="1319" y="2488"/>
                  </a:lnTo>
                  <a:lnTo>
                    <a:pt x="1327" y="2438"/>
                  </a:lnTo>
                  <a:lnTo>
                    <a:pt x="1335" y="2423"/>
                  </a:lnTo>
                  <a:lnTo>
                    <a:pt x="1343" y="2445"/>
                  </a:lnTo>
                  <a:lnTo>
                    <a:pt x="1350" y="2380"/>
                  </a:lnTo>
                  <a:lnTo>
                    <a:pt x="1358" y="2395"/>
                  </a:lnTo>
                  <a:lnTo>
                    <a:pt x="1366" y="2430"/>
                  </a:lnTo>
                  <a:lnTo>
                    <a:pt x="1373" y="2503"/>
                  </a:lnTo>
                  <a:lnTo>
                    <a:pt x="1381" y="2461"/>
                  </a:lnTo>
                  <a:lnTo>
                    <a:pt x="1389" y="2484"/>
                  </a:lnTo>
                  <a:lnTo>
                    <a:pt x="1396" y="2525"/>
                  </a:lnTo>
                  <a:lnTo>
                    <a:pt x="1404" y="2485"/>
                  </a:lnTo>
                  <a:lnTo>
                    <a:pt x="1412" y="2411"/>
                  </a:lnTo>
                  <a:lnTo>
                    <a:pt x="1420" y="2401"/>
                  </a:lnTo>
                  <a:lnTo>
                    <a:pt x="1428" y="2401"/>
                  </a:lnTo>
                  <a:lnTo>
                    <a:pt x="1434" y="2400"/>
                  </a:lnTo>
                  <a:lnTo>
                    <a:pt x="1442" y="2378"/>
                  </a:lnTo>
                  <a:lnTo>
                    <a:pt x="1450" y="2456"/>
                  </a:lnTo>
                  <a:lnTo>
                    <a:pt x="1458" y="2529"/>
                  </a:lnTo>
                  <a:lnTo>
                    <a:pt x="1466" y="2448"/>
                  </a:lnTo>
                  <a:lnTo>
                    <a:pt x="1474" y="2389"/>
                  </a:lnTo>
                  <a:lnTo>
                    <a:pt x="1482" y="2466"/>
                  </a:lnTo>
                  <a:lnTo>
                    <a:pt x="1489" y="2406"/>
                  </a:lnTo>
                  <a:lnTo>
                    <a:pt x="1497" y="2524"/>
                  </a:lnTo>
                  <a:lnTo>
                    <a:pt x="1504" y="2435"/>
                  </a:lnTo>
                  <a:lnTo>
                    <a:pt x="1512" y="2393"/>
                  </a:lnTo>
                  <a:lnTo>
                    <a:pt x="1520" y="2426"/>
                  </a:lnTo>
                  <a:lnTo>
                    <a:pt x="1527" y="2441"/>
                  </a:lnTo>
                  <a:lnTo>
                    <a:pt x="1535" y="2446"/>
                  </a:lnTo>
                  <a:lnTo>
                    <a:pt x="1543" y="2460"/>
                  </a:lnTo>
                  <a:lnTo>
                    <a:pt x="1551" y="2470"/>
                  </a:lnTo>
                  <a:lnTo>
                    <a:pt x="1559" y="2424"/>
                  </a:lnTo>
                  <a:lnTo>
                    <a:pt x="1566" y="2348"/>
                  </a:lnTo>
                  <a:lnTo>
                    <a:pt x="1573" y="2389"/>
                  </a:lnTo>
                  <a:lnTo>
                    <a:pt x="1581" y="2354"/>
                  </a:lnTo>
                  <a:lnTo>
                    <a:pt x="1589" y="2249"/>
                  </a:lnTo>
                  <a:lnTo>
                    <a:pt x="1597" y="2426"/>
                  </a:lnTo>
                  <a:lnTo>
                    <a:pt x="1605" y="2369"/>
                  </a:lnTo>
                  <a:lnTo>
                    <a:pt x="1613" y="2455"/>
                  </a:lnTo>
                  <a:lnTo>
                    <a:pt x="1620" y="2476"/>
                  </a:lnTo>
                  <a:lnTo>
                    <a:pt x="1628" y="2399"/>
                  </a:lnTo>
                  <a:lnTo>
                    <a:pt x="1635" y="2420"/>
                  </a:lnTo>
                  <a:lnTo>
                    <a:pt x="1643" y="2419"/>
                  </a:lnTo>
                  <a:lnTo>
                    <a:pt x="1651" y="2411"/>
                  </a:lnTo>
                  <a:lnTo>
                    <a:pt x="1659" y="2313"/>
                  </a:lnTo>
                  <a:lnTo>
                    <a:pt x="1666" y="2371"/>
                  </a:lnTo>
                  <a:lnTo>
                    <a:pt x="1674" y="2368"/>
                  </a:lnTo>
                  <a:lnTo>
                    <a:pt x="1682" y="2319"/>
                  </a:lnTo>
                  <a:lnTo>
                    <a:pt x="1690" y="2331"/>
                  </a:lnTo>
                  <a:lnTo>
                    <a:pt x="1697" y="2345"/>
                  </a:lnTo>
                  <a:lnTo>
                    <a:pt x="1705" y="2341"/>
                  </a:lnTo>
                  <a:lnTo>
                    <a:pt x="1712" y="2355"/>
                  </a:lnTo>
                  <a:lnTo>
                    <a:pt x="1720" y="2249"/>
                  </a:lnTo>
                  <a:lnTo>
                    <a:pt x="1728" y="2203"/>
                  </a:lnTo>
                  <a:lnTo>
                    <a:pt x="1736" y="2248"/>
                  </a:lnTo>
                  <a:lnTo>
                    <a:pt x="1744" y="2269"/>
                  </a:lnTo>
                  <a:lnTo>
                    <a:pt x="1752" y="2285"/>
                  </a:lnTo>
                  <a:lnTo>
                    <a:pt x="1759" y="2278"/>
                  </a:lnTo>
                  <a:lnTo>
                    <a:pt x="1766" y="2206"/>
                  </a:lnTo>
                  <a:lnTo>
                    <a:pt x="1774" y="2291"/>
                  </a:lnTo>
                  <a:lnTo>
                    <a:pt x="1782" y="2308"/>
                  </a:lnTo>
                  <a:lnTo>
                    <a:pt x="1790" y="2220"/>
                  </a:lnTo>
                  <a:lnTo>
                    <a:pt x="1798" y="2196"/>
                  </a:lnTo>
                  <a:lnTo>
                    <a:pt x="1805" y="2160"/>
                  </a:lnTo>
                  <a:lnTo>
                    <a:pt x="1813" y="2145"/>
                  </a:lnTo>
                  <a:lnTo>
                    <a:pt x="1821" y="2273"/>
                  </a:lnTo>
                  <a:lnTo>
                    <a:pt x="1828" y="2146"/>
                  </a:lnTo>
                  <a:lnTo>
                    <a:pt x="1836" y="2069"/>
                  </a:lnTo>
                  <a:lnTo>
                    <a:pt x="1843" y="2083"/>
                  </a:lnTo>
                  <a:lnTo>
                    <a:pt x="1851" y="2090"/>
                  </a:lnTo>
                  <a:lnTo>
                    <a:pt x="1859" y="2124"/>
                  </a:lnTo>
                  <a:lnTo>
                    <a:pt x="1867" y="2185"/>
                  </a:lnTo>
                  <a:lnTo>
                    <a:pt x="1875" y="2210"/>
                  </a:lnTo>
                  <a:lnTo>
                    <a:pt x="1883" y="2191"/>
                  </a:lnTo>
                  <a:lnTo>
                    <a:pt x="1891" y="2215"/>
                  </a:lnTo>
                  <a:lnTo>
                    <a:pt x="1897" y="2213"/>
                  </a:lnTo>
                  <a:lnTo>
                    <a:pt x="1905" y="2195"/>
                  </a:lnTo>
                  <a:lnTo>
                    <a:pt x="1913" y="2245"/>
                  </a:lnTo>
                  <a:lnTo>
                    <a:pt x="1921" y="2239"/>
                  </a:lnTo>
                  <a:lnTo>
                    <a:pt x="1929" y="2163"/>
                  </a:lnTo>
                  <a:lnTo>
                    <a:pt x="1936" y="2269"/>
                  </a:lnTo>
                  <a:lnTo>
                    <a:pt x="1944" y="2271"/>
                  </a:lnTo>
                  <a:lnTo>
                    <a:pt x="1952" y="2283"/>
                  </a:lnTo>
                  <a:lnTo>
                    <a:pt x="1959" y="2344"/>
                  </a:lnTo>
                  <a:lnTo>
                    <a:pt x="1967" y="2375"/>
                  </a:lnTo>
                  <a:lnTo>
                    <a:pt x="1975" y="2404"/>
                  </a:lnTo>
                  <a:lnTo>
                    <a:pt x="1982" y="2446"/>
                  </a:lnTo>
                  <a:lnTo>
                    <a:pt x="1990" y="2531"/>
                  </a:lnTo>
                  <a:lnTo>
                    <a:pt x="1998" y="2415"/>
                  </a:lnTo>
                  <a:lnTo>
                    <a:pt x="2006" y="2530"/>
                  </a:lnTo>
                  <a:lnTo>
                    <a:pt x="2014" y="2628"/>
                  </a:lnTo>
                  <a:lnTo>
                    <a:pt x="2022" y="2715"/>
                  </a:lnTo>
                  <a:lnTo>
                    <a:pt x="2028" y="2803"/>
                  </a:lnTo>
                  <a:lnTo>
                    <a:pt x="2036" y="2766"/>
                  </a:lnTo>
                  <a:lnTo>
                    <a:pt x="2044" y="2894"/>
                  </a:lnTo>
                  <a:lnTo>
                    <a:pt x="2052" y="2979"/>
                  </a:lnTo>
                  <a:lnTo>
                    <a:pt x="2060" y="3088"/>
                  </a:lnTo>
                  <a:lnTo>
                    <a:pt x="2068" y="3119"/>
                  </a:lnTo>
                  <a:lnTo>
                    <a:pt x="2075" y="3123"/>
                  </a:lnTo>
                  <a:lnTo>
                    <a:pt x="2083" y="3331"/>
                  </a:lnTo>
                  <a:lnTo>
                    <a:pt x="2090" y="3350"/>
                  </a:lnTo>
                  <a:lnTo>
                    <a:pt x="2098" y="3400"/>
                  </a:lnTo>
                  <a:lnTo>
                    <a:pt x="2106" y="3480"/>
                  </a:lnTo>
                  <a:lnTo>
                    <a:pt x="2114" y="3566"/>
                  </a:lnTo>
                  <a:lnTo>
                    <a:pt x="2121" y="3580"/>
                  </a:lnTo>
                  <a:lnTo>
                    <a:pt x="2129" y="3621"/>
                  </a:lnTo>
                  <a:lnTo>
                    <a:pt x="2137" y="3640"/>
                  </a:lnTo>
                  <a:lnTo>
                    <a:pt x="2145" y="3733"/>
                  </a:lnTo>
                  <a:lnTo>
                    <a:pt x="2153" y="3651"/>
                  </a:lnTo>
                  <a:lnTo>
                    <a:pt x="2159" y="3766"/>
                  </a:lnTo>
                  <a:lnTo>
                    <a:pt x="2167" y="3700"/>
                  </a:lnTo>
                  <a:lnTo>
                    <a:pt x="2175" y="3684"/>
                  </a:lnTo>
                  <a:lnTo>
                    <a:pt x="2183" y="3585"/>
                  </a:lnTo>
                  <a:lnTo>
                    <a:pt x="2191" y="3378"/>
                  </a:lnTo>
                  <a:lnTo>
                    <a:pt x="2199" y="3294"/>
                  </a:lnTo>
                  <a:lnTo>
                    <a:pt x="2207" y="3226"/>
                  </a:lnTo>
                  <a:lnTo>
                    <a:pt x="2214" y="2975"/>
                  </a:lnTo>
                  <a:lnTo>
                    <a:pt x="2221" y="2931"/>
                  </a:lnTo>
                  <a:lnTo>
                    <a:pt x="2229" y="2558"/>
                  </a:lnTo>
                  <a:lnTo>
                    <a:pt x="2237" y="2333"/>
                  </a:lnTo>
                  <a:lnTo>
                    <a:pt x="2245" y="2059"/>
                  </a:lnTo>
                  <a:lnTo>
                    <a:pt x="2252" y="1789"/>
                  </a:lnTo>
                  <a:lnTo>
                    <a:pt x="2260" y="1563"/>
                  </a:lnTo>
                  <a:lnTo>
                    <a:pt x="2268" y="1364"/>
                  </a:lnTo>
                  <a:lnTo>
                    <a:pt x="2276" y="1045"/>
                  </a:lnTo>
                  <a:lnTo>
                    <a:pt x="2284" y="799"/>
                  </a:lnTo>
                  <a:lnTo>
                    <a:pt x="2291" y="601"/>
                  </a:lnTo>
                  <a:lnTo>
                    <a:pt x="2298" y="403"/>
                  </a:lnTo>
                  <a:lnTo>
                    <a:pt x="2306" y="246"/>
                  </a:lnTo>
                  <a:lnTo>
                    <a:pt x="2314" y="215"/>
                  </a:lnTo>
                  <a:lnTo>
                    <a:pt x="2322" y="0"/>
                  </a:lnTo>
                  <a:lnTo>
                    <a:pt x="2330" y="49"/>
                  </a:lnTo>
                  <a:lnTo>
                    <a:pt x="2338" y="3"/>
                  </a:lnTo>
                  <a:lnTo>
                    <a:pt x="2345" y="194"/>
                  </a:lnTo>
                  <a:lnTo>
                    <a:pt x="2352" y="254"/>
                  </a:lnTo>
                  <a:lnTo>
                    <a:pt x="2360" y="330"/>
                  </a:lnTo>
                  <a:lnTo>
                    <a:pt x="2368" y="605"/>
                  </a:lnTo>
                  <a:lnTo>
                    <a:pt x="2376" y="813"/>
                  </a:lnTo>
                  <a:lnTo>
                    <a:pt x="2384" y="1105"/>
                  </a:lnTo>
                  <a:lnTo>
                    <a:pt x="2391" y="1465"/>
                  </a:lnTo>
                  <a:lnTo>
                    <a:pt x="2399" y="1556"/>
                  </a:lnTo>
                  <a:lnTo>
                    <a:pt x="2407" y="1848"/>
                  </a:lnTo>
                  <a:lnTo>
                    <a:pt x="2415" y="2204"/>
                  </a:lnTo>
                  <a:lnTo>
                    <a:pt x="2422" y="2360"/>
                  </a:lnTo>
                  <a:lnTo>
                    <a:pt x="2429" y="2546"/>
                  </a:lnTo>
                  <a:lnTo>
                    <a:pt x="2437" y="2738"/>
                  </a:lnTo>
                  <a:lnTo>
                    <a:pt x="2445" y="2906"/>
                  </a:lnTo>
                  <a:lnTo>
                    <a:pt x="2453" y="3148"/>
                  </a:lnTo>
                  <a:lnTo>
                    <a:pt x="2461" y="3315"/>
                  </a:lnTo>
                  <a:lnTo>
                    <a:pt x="2469" y="3446"/>
                  </a:lnTo>
                  <a:lnTo>
                    <a:pt x="2477" y="3584"/>
                  </a:lnTo>
                  <a:lnTo>
                    <a:pt x="2483" y="3575"/>
                  </a:lnTo>
                  <a:lnTo>
                    <a:pt x="2491" y="3706"/>
                  </a:lnTo>
                  <a:lnTo>
                    <a:pt x="2499" y="3810"/>
                  </a:lnTo>
                  <a:lnTo>
                    <a:pt x="2507" y="3663"/>
                  </a:lnTo>
                  <a:lnTo>
                    <a:pt x="2515" y="3709"/>
                  </a:lnTo>
                  <a:lnTo>
                    <a:pt x="2522" y="3633"/>
                  </a:lnTo>
                  <a:lnTo>
                    <a:pt x="2530" y="3706"/>
                  </a:lnTo>
                  <a:lnTo>
                    <a:pt x="2538" y="3525"/>
                  </a:lnTo>
                  <a:lnTo>
                    <a:pt x="2546" y="3541"/>
                  </a:lnTo>
                  <a:lnTo>
                    <a:pt x="2553" y="3409"/>
                  </a:lnTo>
                  <a:lnTo>
                    <a:pt x="2561" y="3375"/>
                  </a:lnTo>
                  <a:lnTo>
                    <a:pt x="2568" y="3359"/>
                  </a:lnTo>
                  <a:lnTo>
                    <a:pt x="2576" y="3151"/>
                  </a:lnTo>
                  <a:lnTo>
                    <a:pt x="2584" y="3136"/>
                  </a:lnTo>
                  <a:lnTo>
                    <a:pt x="2592" y="3083"/>
                  </a:lnTo>
                  <a:lnTo>
                    <a:pt x="2600" y="2976"/>
                  </a:lnTo>
                  <a:lnTo>
                    <a:pt x="2608" y="2946"/>
                  </a:lnTo>
                  <a:lnTo>
                    <a:pt x="2614" y="2863"/>
                  </a:lnTo>
                  <a:lnTo>
                    <a:pt x="2622" y="2789"/>
                  </a:lnTo>
                  <a:lnTo>
                    <a:pt x="2630" y="2769"/>
                  </a:lnTo>
                  <a:lnTo>
                    <a:pt x="2638" y="2669"/>
                  </a:lnTo>
                  <a:lnTo>
                    <a:pt x="2646" y="2636"/>
                  </a:lnTo>
                  <a:lnTo>
                    <a:pt x="2654" y="2566"/>
                  </a:lnTo>
                  <a:lnTo>
                    <a:pt x="2661" y="2459"/>
                  </a:lnTo>
                  <a:lnTo>
                    <a:pt x="2669" y="2463"/>
                  </a:lnTo>
                  <a:lnTo>
                    <a:pt x="2677" y="2425"/>
                  </a:lnTo>
                  <a:lnTo>
                    <a:pt x="2684" y="2363"/>
                  </a:lnTo>
                  <a:lnTo>
                    <a:pt x="2692" y="2281"/>
                  </a:lnTo>
                  <a:lnTo>
                    <a:pt x="2700" y="2366"/>
                  </a:lnTo>
                  <a:lnTo>
                    <a:pt x="2707" y="2245"/>
                  </a:lnTo>
                  <a:lnTo>
                    <a:pt x="2715" y="2246"/>
                  </a:lnTo>
                  <a:lnTo>
                    <a:pt x="2723" y="2221"/>
                  </a:lnTo>
                  <a:lnTo>
                    <a:pt x="2731" y="2244"/>
                  </a:lnTo>
                  <a:lnTo>
                    <a:pt x="2739" y="2249"/>
                  </a:lnTo>
                  <a:lnTo>
                    <a:pt x="2745" y="2200"/>
                  </a:lnTo>
                  <a:lnTo>
                    <a:pt x="2753" y="2220"/>
                  </a:lnTo>
                  <a:lnTo>
                    <a:pt x="2761" y="2233"/>
                  </a:lnTo>
                  <a:lnTo>
                    <a:pt x="2769" y="2200"/>
                  </a:lnTo>
                  <a:lnTo>
                    <a:pt x="2777" y="2143"/>
                  </a:lnTo>
                  <a:lnTo>
                    <a:pt x="2785" y="2118"/>
                  </a:lnTo>
                  <a:lnTo>
                    <a:pt x="2793" y="2104"/>
                  </a:lnTo>
                  <a:lnTo>
                    <a:pt x="2800" y="2179"/>
                  </a:lnTo>
                  <a:lnTo>
                    <a:pt x="2808" y="2088"/>
                  </a:lnTo>
                  <a:lnTo>
                    <a:pt x="2815" y="2134"/>
                  </a:lnTo>
                  <a:lnTo>
                    <a:pt x="2823" y="2163"/>
                  </a:lnTo>
                  <a:lnTo>
                    <a:pt x="2831" y="2231"/>
                  </a:lnTo>
                  <a:lnTo>
                    <a:pt x="2838" y="2220"/>
                  </a:lnTo>
                  <a:lnTo>
                    <a:pt x="2846" y="2210"/>
                  </a:lnTo>
                  <a:lnTo>
                    <a:pt x="2854" y="2209"/>
                  </a:lnTo>
                  <a:lnTo>
                    <a:pt x="2862" y="2173"/>
                  </a:lnTo>
                  <a:lnTo>
                    <a:pt x="2870" y="2199"/>
                  </a:lnTo>
                  <a:lnTo>
                    <a:pt x="2877" y="2193"/>
                  </a:lnTo>
                  <a:lnTo>
                    <a:pt x="2884" y="2143"/>
                  </a:lnTo>
                  <a:lnTo>
                    <a:pt x="2892" y="2199"/>
                  </a:lnTo>
                  <a:lnTo>
                    <a:pt x="2900" y="2181"/>
                  </a:lnTo>
                  <a:lnTo>
                    <a:pt x="2908" y="2250"/>
                  </a:lnTo>
                  <a:lnTo>
                    <a:pt x="2916" y="2176"/>
                  </a:lnTo>
                  <a:lnTo>
                    <a:pt x="2924" y="2275"/>
                  </a:lnTo>
                  <a:lnTo>
                    <a:pt x="2931" y="2394"/>
                  </a:lnTo>
                  <a:lnTo>
                    <a:pt x="2939" y="2213"/>
                  </a:lnTo>
                  <a:lnTo>
                    <a:pt x="2946" y="2183"/>
                  </a:lnTo>
                  <a:lnTo>
                    <a:pt x="2954" y="2321"/>
                  </a:lnTo>
                  <a:lnTo>
                    <a:pt x="2962" y="2466"/>
                  </a:lnTo>
                  <a:lnTo>
                    <a:pt x="2970" y="2238"/>
                  </a:lnTo>
                  <a:lnTo>
                    <a:pt x="2977" y="2314"/>
                  </a:lnTo>
                  <a:lnTo>
                    <a:pt x="2985" y="2409"/>
                  </a:lnTo>
                  <a:lnTo>
                    <a:pt x="2993" y="2458"/>
                  </a:lnTo>
                  <a:lnTo>
                    <a:pt x="3001" y="2445"/>
                  </a:lnTo>
                  <a:lnTo>
                    <a:pt x="3008" y="2308"/>
                  </a:lnTo>
                  <a:lnTo>
                    <a:pt x="3016" y="2390"/>
                  </a:lnTo>
                  <a:lnTo>
                    <a:pt x="3023" y="2301"/>
                  </a:lnTo>
                  <a:lnTo>
                    <a:pt x="3031" y="2348"/>
                  </a:lnTo>
                  <a:lnTo>
                    <a:pt x="3039" y="2336"/>
                  </a:lnTo>
                  <a:lnTo>
                    <a:pt x="3047" y="2483"/>
                  </a:lnTo>
                  <a:lnTo>
                    <a:pt x="3055" y="2583"/>
                  </a:lnTo>
                  <a:lnTo>
                    <a:pt x="3063" y="2438"/>
                  </a:lnTo>
                  <a:lnTo>
                    <a:pt x="3070" y="2404"/>
                  </a:lnTo>
                  <a:lnTo>
                    <a:pt x="3077" y="2354"/>
                  </a:lnTo>
                  <a:lnTo>
                    <a:pt x="3085" y="2363"/>
                  </a:lnTo>
                  <a:lnTo>
                    <a:pt x="3093" y="2413"/>
                  </a:lnTo>
                  <a:lnTo>
                    <a:pt x="3101" y="2428"/>
                  </a:lnTo>
                  <a:lnTo>
                    <a:pt x="3109" y="2340"/>
                  </a:lnTo>
                  <a:lnTo>
                    <a:pt x="3116" y="2390"/>
                  </a:lnTo>
                  <a:lnTo>
                    <a:pt x="3124" y="2400"/>
                  </a:lnTo>
                  <a:lnTo>
                    <a:pt x="3132" y="2411"/>
                  </a:lnTo>
                  <a:lnTo>
                    <a:pt x="3139" y="2379"/>
                  </a:lnTo>
                  <a:lnTo>
                    <a:pt x="3147" y="2489"/>
                  </a:lnTo>
                  <a:lnTo>
                    <a:pt x="3154" y="2346"/>
                  </a:lnTo>
                  <a:lnTo>
                    <a:pt x="3162" y="2506"/>
                  </a:lnTo>
                  <a:lnTo>
                    <a:pt x="3170" y="2311"/>
                  </a:lnTo>
                  <a:lnTo>
                    <a:pt x="3178" y="2428"/>
                  </a:lnTo>
                  <a:lnTo>
                    <a:pt x="3186" y="2339"/>
                  </a:lnTo>
                  <a:lnTo>
                    <a:pt x="3194" y="2486"/>
                  </a:lnTo>
                  <a:lnTo>
                    <a:pt x="3202" y="2411"/>
                  </a:lnTo>
                  <a:lnTo>
                    <a:pt x="3208" y="2506"/>
                  </a:lnTo>
                  <a:lnTo>
                    <a:pt x="3216" y="2549"/>
                  </a:lnTo>
                  <a:lnTo>
                    <a:pt x="3224" y="2471"/>
                  </a:lnTo>
                  <a:lnTo>
                    <a:pt x="3232" y="2451"/>
                  </a:lnTo>
                  <a:lnTo>
                    <a:pt x="3240" y="2453"/>
                  </a:lnTo>
                  <a:lnTo>
                    <a:pt x="3247" y="2461"/>
                  </a:lnTo>
                  <a:lnTo>
                    <a:pt x="3255" y="2319"/>
                  </a:lnTo>
                  <a:lnTo>
                    <a:pt x="3263" y="2456"/>
                  </a:lnTo>
                  <a:lnTo>
                    <a:pt x="3270" y="2444"/>
                  </a:lnTo>
                  <a:lnTo>
                    <a:pt x="3278" y="2404"/>
                  </a:lnTo>
                  <a:lnTo>
                    <a:pt x="3286" y="2404"/>
                  </a:lnTo>
                  <a:lnTo>
                    <a:pt x="3293" y="2451"/>
                  </a:lnTo>
                  <a:lnTo>
                    <a:pt x="3301" y="2401"/>
                  </a:lnTo>
                  <a:lnTo>
                    <a:pt x="3309" y="2411"/>
                  </a:lnTo>
                  <a:lnTo>
                    <a:pt x="3317" y="2438"/>
                  </a:lnTo>
                  <a:lnTo>
                    <a:pt x="3325" y="2405"/>
                  </a:lnTo>
                  <a:lnTo>
                    <a:pt x="3333" y="2445"/>
                  </a:lnTo>
                  <a:lnTo>
                    <a:pt x="3339" y="2408"/>
                  </a:lnTo>
                  <a:lnTo>
                    <a:pt x="3347" y="2521"/>
                  </a:lnTo>
                  <a:lnTo>
                    <a:pt x="3355" y="2406"/>
                  </a:lnTo>
                  <a:lnTo>
                    <a:pt x="3363" y="2475"/>
                  </a:lnTo>
                  <a:lnTo>
                    <a:pt x="3371" y="2309"/>
                  </a:lnTo>
                  <a:lnTo>
                    <a:pt x="3379" y="2489"/>
                  </a:lnTo>
                  <a:lnTo>
                    <a:pt x="3386" y="2450"/>
                  </a:lnTo>
                  <a:lnTo>
                    <a:pt x="3394" y="2450"/>
                  </a:lnTo>
                  <a:lnTo>
                    <a:pt x="3401" y="2465"/>
                  </a:lnTo>
                  <a:lnTo>
                    <a:pt x="3409" y="2471"/>
                  </a:lnTo>
                  <a:lnTo>
                    <a:pt x="3417" y="2335"/>
                  </a:lnTo>
                  <a:lnTo>
                    <a:pt x="3425" y="2435"/>
                  </a:lnTo>
                  <a:lnTo>
                    <a:pt x="3432" y="2431"/>
                  </a:lnTo>
                  <a:lnTo>
                    <a:pt x="3440" y="2388"/>
                  </a:lnTo>
                  <a:lnTo>
                    <a:pt x="3448" y="2351"/>
                  </a:lnTo>
                  <a:lnTo>
                    <a:pt x="3456" y="2335"/>
                  </a:lnTo>
                  <a:lnTo>
                    <a:pt x="3464" y="2289"/>
                  </a:lnTo>
                  <a:lnTo>
                    <a:pt x="3470" y="2409"/>
                  </a:lnTo>
                  <a:lnTo>
                    <a:pt x="3478" y="2310"/>
                  </a:lnTo>
                  <a:lnTo>
                    <a:pt x="3486" y="2344"/>
                  </a:lnTo>
                  <a:lnTo>
                    <a:pt x="3494" y="2373"/>
                  </a:lnTo>
                  <a:lnTo>
                    <a:pt x="3502" y="2410"/>
                  </a:lnTo>
                  <a:lnTo>
                    <a:pt x="3510" y="2351"/>
                  </a:lnTo>
                  <a:lnTo>
                    <a:pt x="3518" y="2381"/>
                  </a:lnTo>
                  <a:lnTo>
                    <a:pt x="3525" y="2483"/>
                  </a:lnTo>
                  <a:lnTo>
                    <a:pt x="3532" y="2366"/>
                  </a:lnTo>
                  <a:lnTo>
                    <a:pt x="3540" y="2388"/>
                  </a:lnTo>
                  <a:lnTo>
                    <a:pt x="3548" y="2465"/>
                  </a:lnTo>
                  <a:lnTo>
                    <a:pt x="3556" y="2410"/>
                  </a:lnTo>
                  <a:lnTo>
                    <a:pt x="3563" y="2456"/>
                  </a:lnTo>
                  <a:lnTo>
                    <a:pt x="3571" y="2403"/>
                  </a:lnTo>
                  <a:lnTo>
                    <a:pt x="3579" y="2365"/>
                  </a:lnTo>
                  <a:lnTo>
                    <a:pt x="3587" y="2421"/>
                  </a:lnTo>
                  <a:lnTo>
                    <a:pt x="3595" y="2375"/>
                  </a:lnTo>
                  <a:lnTo>
                    <a:pt x="3602" y="2368"/>
                  </a:lnTo>
                  <a:lnTo>
                    <a:pt x="3609" y="2361"/>
                  </a:lnTo>
                  <a:lnTo>
                    <a:pt x="3617" y="2389"/>
                  </a:lnTo>
                  <a:lnTo>
                    <a:pt x="3625" y="2416"/>
                  </a:lnTo>
                  <a:lnTo>
                    <a:pt x="3633" y="2389"/>
                  </a:lnTo>
                  <a:lnTo>
                    <a:pt x="3641" y="2385"/>
                  </a:lnTo>
                  <a:lnTo>
                    <a:pt x="3649" y="2406"/>
                  </a:lnTo>
                  <a:lnTo>
                    <a:pt x="3656" y="2298"/>
                  </a:lnTo>
                  <a:lnTo>
                    <a:pt x="3663" y="2291"/>
                  </a:lnTo>
                  <a:lnTo>
                    <a:pt x="3671" y="2363"/>
                  </a:lnTo>
                  <a:lnTo>
                    <a:pt x="3679" y="2310"/>
                  </a:lnTo>
                  <a:lnTo>
                    <a:pt x="3687" y="2328"/>
                  </a:lnTo>
                  <a:lnTo>
                    <a:pt x="3695" y="2338"/>
                  </a:lnTo>
                  <a:lnTo>
                    <a:pt x="3702" y="2421"/>
                  </a:lnTo>
                  <a:lnTo>
                    <a:pt x="3710" y="2470"/>
                  </a:lnTo>
                  <a:lnTo>
                    <a:pt x="3718" y="2446"/>
                  </a:lnTo>
                  <a:lnTo>
                    <a:pt x="3726" y="2398"/>
                  </a:lnTo>
                  <a:lnTo>
                    <a:pt x="3733" y="2421"/>
                  </a:lnTo>
                  <a:lnTo>
                    <a:pt x="3741" y="2418"/>
                  </a:lnTo>
                  <a:lnTo>
                    <a:pt x="3748" y="2370"/>
                  </a:lnTo>
                  <a:lnTo>
                    <a:pt x="3756" y="2380"/>
                  </a:lnTo>
                  <a:lnTo>
                    <a:pt x="3764" y="2524"/>
                  </a:lnTo>
                  <a:lnTo>
                    <a:pt x="3772" y="2463"/>
                  </a:lnTo>
                  <a:lnTo>
                    <a:pt x="3780" y="2401"/>
                  </a:lnTo>
                  <a:lnTo>
                    <a:pt x="3788" y="2429"/>
                  </a:lnTo>
                  <a:lnTo>
                    <a:pt x="3794" y="2471"/>
                  </a:lnTo>
                  <a:lnTo>
                    <a:pt x="3802" y="2338"/>
                  </a:lnTo>
                  <a:lnTo>
                    <a:pt x="3810" y="2376"/>
                  </a:lnTo>
                  <a:lnTo>
                    <a:pt x="3818" y="2418"/>
                  </a:lnTo>
                  <a:lnTo>
                    <a:pt x="3826" y="2521"/>
                  </a:lnTo>
                  <a:lnTo>
                    <a:pt x="3834" y="2395"/>
                  </a:lnTo>
                  <a:lnTo>
                    <a:pt x="3841" y="2498"/>
                  </a:lnTo>
                  <a:lnTo>
                    <a:pt x="3849" y="2501"/>
                  </a:lnTo>
                  <a:lnTo>
                    <a:pt x="3857" y="2366"/>
                  </a:lnTo>
                  <a:lnTo>
                    <a:pt x="3864" y="2463"/>
                  </a:lnTo>
                  <a:lnTo>
                    <a:pt x="3872" y="2439"/>
                  </a:lnTo>
                  <a:lnTo>
                    <a:pt x="3879" y="2421"/>
                  </a:lnTo>
                  <a:lnTo>
                    <a:pt x="3887" y="2473"/>
                  </a:lnTo>
                  <a:lnTo>
                    <a:pt x="3895" y="2320"/>
                  </a:lnTo>
                  <a:lnTo>
                    <a:pt x="3903" y="2455"/>
                  </a:lnTo>
                  <a:lnTo>
                    <a:pt x="3911" y="2420"/>
                  </a:lnTo>
                  <a:lnTo>
                    <a:pt x="3919" y="2394"/>
                  </a:lnTo>
                  <a:lnTo>
                    <a:pt x="3925" y="2375"/>
                  </a:lnTo>
                  <a:lnTo>
                    <a:pt x="3933" y="2379"/>
                  </a:lnTo>
                  <a:lnTo>
                    <a:pt x="3941" y="2404"/>
                  </a:lnTo>
                  <a:lnTo>
                    <a:pt x="3949" y="2386"/>
                  </a:lnTo>
                  <a:lnTo>
                    <a:pt x="3957" y="2466"/>
                  </a:lnTo>
                  <a:lnTo>
                    <a:pt x="3965" y="2483"/>
                  </a:lnTo>
                  <a:lnTo>
                    <a:pt x="3972" y="2416"/>
                  </a:lnTo>
                  <a:lnTo>
                    <a:pt x="3980" y="2416"/>
                  </a:lnTo>
                  <a:lnTo>
                    <a:pt x="3988" y="2476"/>
                  </a:lnTo>
                  <a:lnTo>
                    <a:pt x="3995" y="2541"/>
                  </a:lnTo>
                  <a:lnTo>
                    <a:pt x="4003" y="2416"/>
                  </a:lnTo>
                  <a:lnTo>
                    <a:pt x="4011" y="2440"/>
                  </a:lnTo>
                  <a:lnTo>
                    <a:pt x="4018" y="2396"/>
                  </a:lnTo>
                  <a:lnTo>
                    <a:pt x="4026" y="2444"/>
                  </a:lnTo>
                  <a:lnTo>
                    <a:pt x="4034" y="2405"/>
                  </a:lnTo>
                  <a:lnTo>
                    <a:pt x="4042" y="2444"/>
                  </a:lnTo>
                  <a:lnTo>
                    <a:pt x="4050" y="2468"/>
                  </a:lnTo>
                  <a:lnTo>
                    <a:pt x="4056" y="2459"/>
                  </a:lnTo>
                  <a:lnTo>
                    <a:pt x="4064" y="2426"/>
                  </a:lnTo>
                  <a:lnTo>
                    <a:pt x="4072" y="2350"/>
                  </a:lnTo>
                  <a:lnTo>
                    <a:pt x="4080" y="2488"/>
                  </a:lnTo>
                  <a:lnTo>
                    <a:pt x="4088" y="2464"/>
                  </a:lnTo>
                  <a:lnTo>
                    <a:pt x="4096" y="2428"/>
                  </a:lnTo>
                  <a:lnTo>
                    <a:pt x="4104" y="2409"/>
                  </a:lnTo>
                  <a:lnTo>
                    <a:pt x="4111" y="2450"/>
                  </a:lnTo>
                  <a:lnTo>
                    <a:pt x="4119" y="2349"/>
                  </a:lnTo>
                  <a:lnTo>
                    <a:pt x="4126" y="2305"/>
                  </a:lnTo>
                  <a:lnTo>
                    <a:pt x="4134" y="2284"/>
                  </a:lnTo>
                  <a:lnTo>
                    <a:pt x="4142" y="2323"/>
                  </a:lnTo>
                  <a:lnTo>
                    <a:pt x="4149" y="2409"/>
                  </a:lnTo>
                  <a:lnTo>
                    <a:pt x="4157" y="2464"/>
                  </a:lnTo>
                  <a:lnTo>
                    <a:pt x="4165" y="2549"/>
                  </a:lnTo>
                  <a:lnTo>
                    <a:pt x="4173" y="2543"/>
                  </a:lnTo>
                  <a:lnTo>
                    <a:pt x="4181" y="2538"/>
                  </a:lnTo>
                  <a:lnTo>
                    <a:pt x="4188" y="2621"/>
                  </a:lnTo>
                  <a:lnTo>
                    <a:pt x="4195" y="2475"/>
                  </a:lnTo>
                  <a:lnTo>
                    <a:pt x="4203" y="2601"/>
                  </a:lnTo>
                  <a:lnTo>
                    <a:pt x="4211" y="2525"/>
                  </a:lnTo>
                  <a:lnTo>
                    <a:pt x="4219" y="2438"/>
                  </a:lnTo>
                  <a:lnTo>
                    <a:pt x="4227" y="2544"/>
                  </a:lnTo>
                  <a:lnTo>
                    <a:pt x="4235" y="2446"/>
                  </a:lnTo>
                  <a:lnTo>
                    <a:pt x="4242" y="2508"/>
                  </a:lnTo>
                  <a:lnTo>
                    <a:pt x="4250" y="2523"/>
                  </a:lnTo>
                  <a:lnTo>
                    <a:pt x="4257" y="2508"/>
                  </a:lnTo>
                  <a:lnTo>
                    <a:pt x="4265" y="2533"/>
                  </a:lnTo>
                  <a:lnTo>
                    <a:pt x="4273" y="2520"/>
                  </a:lnTo>
                  <a:lnTo>
                    <a:pt x="4281" y="2559"/>
                  </a:lnTo>
                  <a:lnTo>
                    <a:pt x="4288" y="2494"/>
                  </a:lnTo>
                  <a:lnTo>
                    <a:pt x="4296" y="2539"/>
                  </a:lnTo>
                  <a:lnTo>
                    <a:pt x="4304" y="2584"/>
                  </a:lnTo>
                  <a:lnTo>
                    <a:pt x="4312" y="2520"/>
                  </a:lnTo>
                  <a:lnTo>
                    <a:pt x="4319" y="2568"/>
                  </a:lnTo>
                  <a:lnTo>
                    <a:pt x="4327" y="2588"/>
                  </a:lnTo>
                  <a:lnTo>
                    <a:pt x="4334" y="2559"/>
                  </a:lnTo>
                  <a:lnTo>
                    <a:pt x="4342" y="2560"/>
                  </a:lnTo>
                  <a:lnTo>
                    <a:pt x="4350" y="2530"/>
                  </a:lnTo>
                  <a:lnTo>
                    <a:pt x="4358" y="2480"/>
                  </a:lnTo>
                  <a:lnTo>
                    <a:pt x="4366" y="2636"/>
                  </a:lnTo>
                  <a:lnTo>
                    <a:pt x="4374" y="2546"/>
                  </a:lnTo>
                  <a:lnTo>
                    <a:pt x="4381" y="2594"/>
                  </a:lnTo>
                  <a:lnTo>
                    <a:pt x="4388" y="2469"/>
                  </a:lnTo>
                  <a:lnTo>
                    <a:pt x="4396" y="2470"/>
                  </a:lnTo>
                  <a:lnTo>
                    <a:pt x="4404" y="2590"/>
                  </a:lnTo>
                  <a:lnTo>
                    <a:pt x="4412" y="2555"/>
                  </a:lnTo>
                  <a:lnTo>
                    <a:pt x="4420" y="2581"/>
                  </a:lnTo>
                  <a:lnTo>
                    <a:pt x="4427" y="2466"/>
                  </a:lnTo>
                  <a:lnTo>
                    <a:pt x="4435" y="2321"/>
                  </a:lnTo>
                  <a:lnTo>
                    <a:pt x="4443" y="2483"/>
                  </a:lnTo>
                  <a:lnTo>
                    <a:pt x="4450" y="2485"/>
                  </a:lnTo>
                  <a:lnTo>
                    <a:pt x="4458" y="2611"/>
                  </a:lnTo>
                  <a:lnTo>
                    <a:pt x="4465" y="2649"/>
                  </a:lnTo>
                  <a:lnTo>
                    <a:pt x="4473" y="2564"/>
                  </a:lnTo>
                  <a:lnTo>
                    <a:pt x="4481" y="2599"/>
                  </a:lnTo>
                  <a:lnTo>
                    <a:pt x="4489" y="2531"/>
                  </a:lnTo>
                  <a:lnTo>
                    <a:pt x="4497" y="2489"/>
                  </a:lnTo>
                  <a:lnTo>
                    <a:pt x="4505" y="2615"/>
                  </a:lnTo>
                  <a:lnTo>
                    <a:pt x="4513" y="2484"/>
                  </a:lnTo>
                  <a:lnTo>
                    <a:pt x="4519" y="2419"/>
                  </a:lnTo>
                  <a:lnTo>
                    <a:pt x="4527" y="2563"/>
                  </a:lnTo>
                  <a:lnTo>
                    <a:pt x="4535" y="2600"/>
                  </a:lnTo>
                  <a:lnTo>
                    <a:pt x="4543" y="2535"/>
                  </a:lnTo>
                  <a:lnTo>
                    <a:pt x="4551" y="2601"/>
                  </a:lnTo>
                  <a:lnTo>
                    <a:pt x="4558" y="2676"/>
                  </a:lnTo>
                  <a:lnTo>
                    <a:pt x="4566" y="2553"/>
                  </a:lnTo>
                  <a:lnTo>
                    <a:pt x="4574" y="2514"/>
                  </a:lnTo>
                  <a:lnTo>
                    <a:pt x="4581" y="2556"/>
                  </a:lnTo>
                  <a:lnTo>
                    <a:pt x="4589" y="2528"/>
                  </a:lnTo>
                  <a:lnTo>
                    <a:pt x="4597" y="2569"/>
                  </a:lnTo>
                  <a:lnTo>
                    <a:pt x="4604" y="2460"/>
                  </a:lnTo>
                  <a:lnTo>
                    <a:pt x="4612" y="2566"/>
                  </a:lnTo>
                  <a:lnTo>
                    <a:pt x="4620" y="2549"/>
                  </a:lnTo>
                  <a:lnTo>
                    <a:pt x="4628" y="2604"/>
                  </a:lnTo>
                  <a:lnTo>
                    <a:pt x="4636" y="2675"/>
                  </a:lnTo>
                  <a:lnTo>
                    <a:pt x="4644" y="2578"/>
                  </a:lnTo>
                  <a:lnTo>
                    <a:pt x="4650" y="2564"/>
                  </a:lnTo>
                  <a:lnTo>
                    <a:pt x="4658" y="2553"/>
                  </a:lnTo>
                  <a:lnTo>
                    <a:pt x="4666" y="2608"/>
                  </a:lnTo>
                  <a:lnTo>
                    <a:pt x="4674" y="2655"/>
                  </a:lnTo>
                  <a:lnTo>
                    <a:pt x="4682" y="2601"/>
                  </a:lnTo>
                  <a:lnTo>
                    <a:pt x="4690" y="2593"/>
                  </a:lnTo>
                  <a:lnTo>
                    <a:pt x="4697" y="2635"/>
                  </a:lnTo>
                  <a:lnTo>
                    <a:pt x="4705" y="2576"/>
                  </a:lnTo>
                  <a:lnTo>
                    <a:pt x="4712" y="2635"/>
                  </a:lnTo>
                  <a:lnTo>
                    <a:pt x="4720" y="2556"/>
                  </a:lnTo>
                  <a:lnTo>
                    <a:pt x="4728" y="2564"/>
                  </a:lnTo>
                  <a:lnTo>
                    <a:pt x="4736" y="2560"/>
                  </a:lnTo>
                  <a:lnTo>
                    <a:pt x="4743" y="2535"/>
                  </a:lnTo>
                  <a:lnTo>
                    <a:pt x="4751" y="2594"/>
                  </a:lnTo>
                  <a:lnTo>
                    <a:pt x="4759" y="2568"/>
                  </a:lnTo>
                  <a:lnTo>
                    <a:pt x="4767" y="2525"/>
                  </a:lnTo>
                  <a:lnTo>
                    <a:pt x="4775" y="2543"/>
                  </a:lnTo>
                  <a:lnTo>
                    <a:pt x="4781" y="2530"/>
                  </a:lnTo>
                  <a:lnTo>
                    <a:pt x="4789" y="2520"/>
                  </a:lnTo>
                  <a:lnTo>
                    <a:pt x="4797" y="2430"/>
                  </a:lnTo>
                  <a:lnTo>
                    <a:pt x="4805" y="2451"/>
                  </a:lnTo>
                  <a:lnTo>
                    <a:pt x="4813" y="2690"/>
                  </a:lnTo>
                  <a:lnTo>
                    <a:pt x="4821" y="2660"/>
                  </a:lnTo>
                  <a:lnTo>
                    <a:pt x="4829" y="2641"/>
                  </a:lnTo>
                  <a:lnTo>
                    <a:pt x="4836" y="2660"/>
                  </a:lnTo>
                  <a:lnTo>
                    <a:pt x="4843" y="2700"/>
                  </a:lnTo>
                  <a:lnTo>
                    <a:pt x="4851" y="2766"/>
                  </a:lnTo>
                  <a:lnTo>
                    <a:pt x="4859" y="2604"/>
                  </a:lnTo>
                  <a:lnTo>
                    <a:pt x="4867" y="256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36576" y="2795588"/>
              <a:ext cx="2584450" cy="2105025"/>
            </a:xfrm>
            <a:custGeom>
              <a:avLst/>
              <a:gdLst/>
              <a:ahLst/>
              <a:cxnLst>
                <a:cxn ang="0">
                  <a:pos x="69" y="2713"/>
                </a:cxn>
                <a:cxn ang="0">
                  <a:pos x="154" y="2679"/>
                </a:cxn>
                <a:cxn ang="0">
                  <a:pos x="239" y="2648"/>
                </a:cxn>
                <a:cxn ang="0">
                  <a:pos x="326" y="2619"/>
                </a:cxn>
                <a:cxn ang="0">
                  <a:pos x="411" y="2591"/>
                </a:cxn>
                <a:cxn ang="0">
                  <a:pos x="497" y="2568"/>
                </a:cxn>
                <a:cxn ang="0">
                  <a:pos x="582" y="2545"/>
                </a:cxn>
                <a:cxn ang="0">
                  <a:pos x="669" y="2524"/>
                </a:cxn>
                <a:cxn ang="0">
                  <a:pos x="754" y="2506"/>
                </a:cxn>
                <a:cxn ang="0">
                  <a:pos x="840" y="2485"/>
                </a:cxn>
                <a:cxn ang="0">
                  <a:pos x="925" y="2471"/>
                </a:cxn>
                <a:cxn ang="0">
                  <a:pos x="1012" y="2459"/>
                </a:cxn>
                <a:cxn ang="0">
                  <a:pos x="1097" y="2451"/>
                </a:cxn>
                <a:cxn ang="0">
                  <a:pos x="1183" y="2460"/>
                </a:cxn>
                <a:cxn ang="0">
                  <a:pos x="1268" y="2475"/>
                </a:cxn>
                <a:cxn ang="0">
                  <a:pos x="1354" y="2510"/>
                </a:cxn>
                <a:cxn ang="0">
                  <a:pos x="1440" y="2541"/>
                </a:cxn>
                <a:cxn ang="0">
                  <a:pos x="1526" y="2548"/>
                </a:cxn>
                <a:cxn ang="0">
                  <a:pos x="1611" y="2506"/>
                </a:cxn>
                <a:cxn ang="0">
                  <a:pos x="1696" y="2379"/>
                </a:cxn>
                <a:cxn ang="0">
                  <a:pos x="1782" y="2206"/>
                </a:cxn>
                <a:cxn ang="0">
                  <a:pos x="1868" y="2113"/>
                </a:cxn>
                <a:cxn ang="0">
                  <a:pos x="1954" y="2348"/>
                </a:cxn>
                <a:cxn ang="0">
                  <a:pos x="2039" y="3109"/>
                </a:cxn>
                <a:cxn ang="0">
                  <a:pos x="2125" y="3946"/>
                </a:cxn>
                <a:cxn ang="0">
                  <a:pos x="2211" y="3061"/>
                </a:cxn>
                <a:cxn ang="0">
                  <a:pos x="2297" y="395"/>
                </a:cxn>
                <a:cxn ang="0">
                  <a:pos x="2382" y="841"/>
                </a:cxn>
                <a:cxn ang="0">
                  <a:pos x="2468" y="3466"/>
                </a:cxn>
                <a:cxn ang="0">
                  <a:pos x="2553" y="3841"/>
                </a:cxn>
                <a:cxn ang="0">
                  <a:pos x="2640" y="2919"/>
                </a:cxn>
                <a:cxn ang="0">
                  <a:pos x="2725" y="2261"/>
                </a:cxn>
                <a:cxn ang="0">
                  <a:pos x="2811" y="2113"/>
                </a:cxn>
                <a:cxn ang="0">
                  <a:pos x="2896" y="2243"/>
                </a:cxn>
                <a:cxn ang="0">
                  <a:pos x="2983" y="2409"/>
                </a:cxn>
                <a:cxn ang="0">
                  <a:pos x="3068" y="2521"/>
                </a:cxn>
                <a:cxn ang="0">
                  <a:pos x="3153" y="2551"/>
                </a:cxn>
                <a:cxn ang="0">
                  <a:pos x="3239" y="2534"/>
                </a:cxn>
                <a:cxn ang="0">
                  <a:pos x="3324" y="2504"/>
                </a:cxn>
                <a:cxn ang="0">
                  <a:pos x="3411" y="2470"/>
                </a:cxn>
                <a:cxn ang="0">
                  <a:pos x="3496" y="2458"/>
                </a:cxn>
                <a:cxn ang="0">
                  <a:pos x="3582" y="2454"/>
                </a:cxn>
                <a:cxn ang="0">
                  <a:pos x="3667" y="2459"/>
                </a:cxn>
                <a:cxn ang="0">
                  <a:pos x="3753" y="2475"/>
                </a:cxn>
                <a:cxn ang="0">
                  <a:pos x="3839" y="2489"/>
                </a:cxn>
                <a:cxn ang="0">
                  <a:pos x="3925" y="2509"/>
                </a:cxn>
                <a:cxn ang="0">
                  <a:pos x="4010" y="2529"/>
                </a:cxn>
                <a:cxn ang="0">
                  <a:pos x="4096" y="2549"/>
                </a:cxn>
                <a:cxn ang="0">
                  <a:pos x="4182" y="2573"/>
                </a:cxn>
                <a:cxn ang="0">
                  <a:pos x="4268" y="2596"/>
                </a:cxn>
                <a:cxn ang="0">
                  <a:pos x="4353" y="2624"/>
                </a:cxn>
                <a:cxn ang="0">
                  <a:pos x="4439" y="2654"/>
                </a:cxn>
                <a:cxn ang="0">
                  <a:pos x="4524" y="2685"/>
                </a:cxn>
                <a:cxn ang="0">
                  <a:pos x="4610" y="2720"/>
                </a:cxn>
                <a:cxn ang="0">
                  <a:pos x="4696" y="2756"/>
                </a:cxn>
                <a:cxn ang="0">
                  <a:pos x="4781" y="2794"/>
                </a:cxn>
                <a:cxn ang="0">
                  <a:pos x="4867" y="2833"/>
                </a:cxn>
              </a:cxnLst>
              <a:rect l="0" t="0" r="r" b="b"/>
              <a:pathLst>
                <a:path w="4884" h="3980">
                  <a:moveTo>
                    <a:pt x="0" y="2741"/>
                  </a:moveTo>
                  <a:lnTo>
                    <a:pt x="18" y="2734"/>
                  </a:lnTo>
                  <a:lnTo>
                    <a:pt x="34" y="2726"/>
                  </a:lnTo>
                  <a:lnTo>
                    <a:pt x="51" y="2720"/>
                  </a:lnTo>
                  <a:lnTo>
                    <a:pt x="69" y="2713"/>
                  </a:lnTo>
                  <a:lnTo>
                    <a:pt x="86" y="2706"/>
                  </a:lnTo>
                  <a:lnTo>
                    <a:pt x="103" y="2699"/>
                  </a:lnTo>
                  <a:lnTo>
                    <a:pt x="120" y="2693"/>
                  </a:lnTo>
                  <a:lnTo>
                    <a:pt x="138" y="2685"/>
                  </a:lnTo>
                  <a:lnTo>
                    <a:pt x="154" y="2679"/>
                  </a:lnTo>
                  <a:lnTo>
                    <a:pt x="171" y="2673"/>
                  </a:lnTo>
                  <a:lnTo>
                    <a:pt x="189" y="2666"/>
                  </a:lnTo>
                  <a:lnTo>
                    <a:pt x="206" y="2660"/>
                  </a:lnTo>
                  <a:lnTo>
                    <a:pt x="223" y="2654"/>
                  </a:lnTo>
                  <a:lnTo>
                    <a:pt x="239" y="2648"/>
                  </a:lnTo>
                  <a:lnTo>
                    <a:pt x="257" y="2641"/>
                  </a:lnTo>
                  <a:lnTo>
                    <a:pt x="274" y="2635"/>
                  </a:lnTo>
                  <a:lnTo>
                    <a:pt x="291" y="2629"/>
                  </a:lnTo>
                  <a:lnTo>
                    <a:pt x="309" y="2624"/>
                  </a:lnTo>
                  <a:lnTo>
                    <a:pt x="326" y="2619"/>
                  </a:lnTo>
                  <a:lnTo>
                    <a:pt x="343" y="2613"/>
                  </a:lnTo>
                  <a:lnTo>
                    <a:pt x="361" y="2608"/>
                  </a:lnTo>
                  <a:lnTo>
                    <a:pt x="377" y="2601"/>
                  </a:lnTo>
                  <a:lnTo>
                    <a:pt x="394" y="2596"/>
                  </a:lnTo>
                  <a:lnTo>
                    <a:pt x="411" y="2591"/>
                  </a:lnTo>
                  <a:lnTo>
                    <a:pt x="429" y="2586"/>
                  </a:lnTo>
                  <a:lnTo>
                    <a:pt x="446" y="2581"/>
                  </a:lnTo>
                  <a:lnTo>
                    <a:pt x="462" y="2576"/>
                  </a:lnTo>
                  <a:lnTo>
                    <a:pt x="480" y="2573"/>
                  </a:lnTo>
                  <a:lnTo>
                    <a:pt x="497" y="2568"/>
                  </a:lnTo>
                  <a:lnTo>
                    <a:pt x="514" y="2563"/>
                  </a:lnTo>
                  <a:lnTo>
                    <a:pt x="531" y="2558"/>
                  </a:lnTo>
                  <a:lnTo>
                    <a:pt x="549" y="2553"/>
                  </a:lnTo>
                  <a:lnTo>
                    <a:pt x="566" y="2549"/>
                  </a:lnTo>
                  <a:lnTo>
                    <a:pt x="582" y="2545"/>
                  </a:lnTo>
                  <a:lnTo>
                    <a:pt x="600" y="2541"/>
                  </a:lnTo>
                  <a:lnTo>
                    <a:pt x="617" y="2538"/>
                  </a:lnTo>
                  <a:lnTo>
                    <a:pt x="634" y="2534"/>
                  </a:lnTo>
                  <a:lnTo>
                    <a:pt x="652" y="2529"/>
                  </a:lnTo>
                  <a:lnTo>
                    <a:pt x="669" y="2524"/>
                  </a:lnTo>
                  <a:lnTo>
                    <a:pt x="685" y="2519"/>
                  </a:lnTo>
                  <a:lnTo>
                    <a:pt x="702" y="2515"/>
                  </a:lnTo>
                  <a:lnTo>
                    <a:pt x="720" y="2513"/>
                  </a:lnTo>
                  <a:lnTo>
                    <a:pt x="737" y="2509"/>
                  </a:lnTo>
                  <a:lnTo>
                    <a:pt x="754" y="2506"/>
                  </a:lnTo>
                  <a:lnTo>
                    <a:pt x="772" y="2503"/>
                  </a:lnTo>
                  <a:lnTo>
                    <a:pt x="789" y="2499"/>
                  </a:lnTo>
                  <a:lnTo>
                    <a:pt x="805" y="2494"/>
                  </a:lnTo>
                  <a:lnTo>
                    <a:pt x="822" y="2489"/>
                  </a:lnTo>
                  <a:lnTo>
                    <a:pt x="840" y="2485"/>
                  </a:lnTo>
                  <a:lnTo>
                    <a:pt x="857" y="2483"/>
                  </a:lnTo>
                  <a:lnTo>
                    <a:pt x="874" y="2480"/>
                  </a:lnTo>
                  <a:lnTo>
                    <a:pt x="892" y="2478"/>
                  </a:lnTo>
                  <a:lnTo>
                    <a:pt x="908" y="2475"/>
                  </a:lnTo>
                  <a:lnTo>
                    <a:pt x="925" y="2471"/>
                  </a:lnTo>
                  <a:lnTo>
                    <a:pt x="943" y="2468"/>
                  </a:lnTo>
                  <a:lnTo>
                    <a:pt x="960" y="2464"/>
                  </a:lnTo>
                  <a:lnTo>
                    <a:pt x="977" y="2461"/>
                  </a:lnTo>
                  <a:lnTo>
                    <a:pt x="994" y="2459"/>
                  </a:lnTo>
                  <a:lnTo>
                    <a:pt x="1012" y="2459"/>
                  </a:lnTo>
                  <a:lnTo>
                    <a:pt x="1028" y="2458"/>
                  </a:lnTo>
                  <a:lnTo>
                    <a:pt x="1045" y="2458"/>
                  </a:lnTo>
                  <a:lnTo>
                    <a:pt x="1063" y="2455"/>
                  </a:lnTo>
                  <a:lnTo>
                    <a:pt x="1080" y="2454"/>
                  </a:lnTo>
                  <a:lnTo>
                    <a:pt x="1097" y="2451"/>
                  </a:lnTo>
                  <a:lnTo>
                    <a:pt x="1114" y="2451"/>
                  </a:lnTo>
                  <a:lnTo>
                    <a:pt x="1131" y="2451"/>
                  </a:lnTo>
                  <a:lnTo>
                    <a:pt x="1148" y="2454"/>
                  </a:lnTo>
                  <a:lnTo>
                    <a:pt x="1165" y="2458"/>
                  </a:lnTo>
                  <a:lnTo>
                    <a:pt x="1183" y="2460"/>
                  </a:lnTo>
                  <a:lnTo>
                    <a:pt x="1200" y="2463"/>
                  </a:lnTo>
                  <a:lnTo>
                    <a:pt x="1217" y="2465"/>
                  </a:lnTo>
                  <a:lnTo>
                    <a:pt x="1235" y="2468"/>
                  </a:lnTo>
                  <a:lnTo>
                    <a:pt x="1251" y="2470"/>
                  </a:lnTo>
                  <a:lnTo>
                    <a:pt x="1268" y="2475"/>
                  </a:lnTo>
                  <a:lnTo>
                    <a:pt x="1285" y="2483"/>
                  </a:lnTo>
                  <a:lnTo>
                    <a:pt x="1303" y="2490"/>
                  </a:lnTo>
                  <a:lnTo>
                    <a:pt x="1320" y="2498"/>
                  </a:lnTo>
                  <a:lnTo>
                    <a:pt x="1336" y="2504"/>
                  </a:lnTo>
                  <a:lnTo>
                    <a:pt x="1354" y="2510"/>
                  </a:lnTo>
                  <a:lnTo>
                    <a:pt x="1371" y="2515"/>
                  </a:lnTo>
                  <a:lnTo>
                    <a:pt x="1388" y="2520"/>
                  </a:lnTo>
                  <a:lnTo>
                    <a:pt x="1405" y="2526"/>
                  </a:lnTo>
                  <a:lnTo>
                    <a:pt x="1423" y="2534"/>
                  </a:lnTo>
                  <a:lnTo>
                    <a:pt x="1440" y="2541"/>
                  </a:lnTo>
                  <a:lnTo>
                    <a:pt x="1456" y="2548"/>
                  </a:lnTo>
                  <a:lnTo>
                    <a:pt x="1474" y="2551"/>
                  </a:lnTo>
                  <a:lnTo>
                    <a:pt x="1491" y="2553"/>
                  </a:lnTo>
                  <a:lnTo>
                    <a:pt x="1508" y="2551"/>
                  </a:lnTo>
                  <a:lnTo>
                    <a:pt x="1526" y="2548"/>
                  </a:lnTo>
                  <a:lnTo>
                    <a:pt x="1543" y="2544"/>
                  </a:lnTo>
                  <a:lnTo>
                    <a:pt x="1559" y="2539"/>
                  </a:lnTo>
                  <a:lnTo>
                    <a:pt x="1576" y="2531"/>
                  </a:lnTo>
                  <a:lnTo>
                    <a:pt x="1594" y="2521"/>
                  </a:lnTo>
                  <a:lnTo>
                    <a:pt x="1611" y="2506"/>
                  </a:lnTo>
                  <a:lnTo>
                    <a:pt x="1628" y="2488"/>
                  </a:lnTo>
                  <a:lnTo>
                    <a:pt x="1646" y="2464"/>
                  </a:lnTo>
                  <a:lnTo>
                    <a:pt x="1663" y="2438"/>
                  </a:lnTo>
                  <a:lnTo>
                    <a:pt x="1679" y="2409"/>
                  </a:lnTo>
                  <a:lnTo>
                    <a:pt x="1696" y="2379"/>
                  </a:lnTo>
                  <a:lnTo>
                    <a:pt x="1714" y="2346"/>
                  </a:lnTo>
                  <a:lnTo>
                    <a:pt x="1731" y="2314"/>
                  </a:lnTo>
                  <a:lnTo>
                    <a:pt x="1748" y="2279"/>
                  </a:lnTo>
                  <a:lnTo>
                    <a:pt x="1766" y="2243"/>
                  </a:lnTo>
                  <a:lnTo>
                    <a:pt x="1782" y="2206"/>
                  </a:lnTo>
                  <a:lnTo>
                    <a:pt x="1799" y="2174"/>
                  </a:lnTo>
                  <a:lnTo>
                    <a:pt x="1817" y="2145"/>
                  </a:lnTo>
                  <a:lnTo>
                    <a:pt x="1834" y="2125"/>
                  </a:lnTo>
                  <a:lnTo>
                    <a:pt x="1851" y="2113"/>
                  </a:lnTo>
                  <a:lnTo>
                    <a:pt x="1868" y="2113"/>
                  </a:lnTo>
                  <a:lnTo>
                    <a:pt x="1886" y="2125"/>
                  </a:lnTo>
                  <a:lnTo>
                    <a:pt x="1902" y="2153"/>
                  </a:lnTo>
                  <a:lnTo>
                    <a:pt x="1919" y="2198"/>
                  </a:lnTo>
                  <a:lnTo>
                    <a:pt x="1937" y="2261"/>
                  </a:lnTo>
                  <a:lnTo>
                    <a:pt x="1954" y="2348"/>
                  </a:lnTo>
                  <a:lnTo>
                    <a:pt x="1971" y="2456"/>
                  </a:lnTo>
                  <a:lnTo>
                    <a:pt x="1988" y="2589"/>
                  </a:lnTo>
                  <a:lnTo>
                    <a:pt x="2005" y="2744"/>
                  </a:lnTo>
                  <a:lnTo>
                    <a:pt x="2022" y="2919"/>
                  </a:lnTo>
                  <a:lnTo>
                    <a:pt x="2039" y="3109"/>
                  </a:lnTo>
                  <a:lnTo>
                    <a:pt x="2057" y="3306"/>
                  </a:lnTo>
                  <a:lnTo>
                    <a:pt x="2074" y="3504"/>
                  </a:lnTo>
                  <a:lnTo>
                    <a:pt x="2091" y="3688"/>
                  </a:lnTo>
                  <a:lnTo>
                    <a:pt x="2109" y="3841"/>
                  </a:lnTo>
                  <a:lnTo>
                    <a:pt x="2125" y="3946"/>
                  </a:lnTo>
                  <a:lnTo>
                    <a:pt x="2142" y="3980"/>
                  </a:lnTo>
                  <a:lnTo>
                    <a:pt x="2159" y="3923"/>
                  </a:lnTo>
                  <a:lnTo>
                    <a:pt x="2177" y="3755"/>
                  </a:lnTo>
                  <a:lnTo>
                    <a:pt x="2194" y="3466"/>
                  </a:lnTo>
                  <a:lnTo>
                    <a:pt x="2211" y="3061"/>
                  </a:lnTo>
                  <a:lnTo>
                    <a:pt x="2228" y="2554"/>
                  </a:lnTo>
                  <a:lnTo>
                    <a:pt x="2245" y="1981"/>
                  </a:lnTo>
                  <a:lnTo>
                    <a:pt x="2262" y="1391"/>
                  </a:lnTo>
                  <a:lnTo>
                    <a:pt x="2279" y="841"/>
                  </a:lnTo>
                  <a:lnTo>
                    <a:pt x="2297" y="395"/>
                  </a:lnTo>
                  <a:lnTo>
                    <a:pt x="2314" y="103"/>
                  </a:lnTo>
                  <a:lnTo>
                    <a:pt x="2330" y="0"/>
                  </a:lnTo>
                  <a:lnTo>
                    <a:pt x="2348" y="103"/>
                  </a:lnTo>
                  <a:lnTo>
                    <a:pt x="2365" y="395"/>
                  </a:lnTo>
                  <a:lnTo>
                    <a:pt x="2382" y="841"/>
                  </a:lnTo>
                  <a:lnTo>
                    <a:pt x="2400" y="1391"/>
                  </a:lnTo>
                  <a:lnTo>
                    <a:pt x="2417" y="1981"/>
                  </a:lnTo>
                  <a:lnTo>
                    <a:pt x="2433" y="2554"/>
                  </a:lnTo>
                  <a:lnTo>
                    <a:pt x="2450" y="3061"/>
                  </a:lnTo>
                  <a:lnTo>
                    <a:pt x="2468" y="3466"/>
                  </a:lnTo>
                  <a:lnTo>
                    <a:pt x="2485" y="3755"/>
                  </a:lnTo>
                  <a:lnTo>
                    <a:pt x="2502" y="3923"/>
                  </a:lnTo>
                  <a:lnTo>
                    <a:pt x="2520" y="3980"/>
                  </a:lnTo>
                  <a:lnTo>
                    <a:pt x="2537" y="3946"/>
                  </a:lnTo>
                  <a:lnTo>
                    <a:pt x="2553" y="3841"/>
                  </a:lnTo>
                  <a:lnTo>
                    <a:pt x="2570" y="3688"/>
                  </a:lnTo>
                  <a:lnTo>
                    <a:pt x="2588" y="3504"/>
                  </a:lnTo>
                  <a:lnTo>
                    <a:pt x="2605" y="3306"/>
                  </a:lnTo>
                  <a:lnTo>
                    <a:pt x="2622" y="3109"/>
                  </a:lnTo>
                  <a:lnTo>
                    <a:pt x="2640" y="2919"/>
                  </a:lnTo>
                  <a:lnTo>
                    <a:pt x="2656" y="2744"/>
                  </a:lnTo>
                  <a:lnTo>
                    <a:pt x="2673" y="2589"/>
                  </a:lnTo>
                  <a:lnTo>
                    <a:pt x="2691" y="2456"/>
                  </a:lnTo>
                  <a:lnTo>
                    <a:pt x="2708" y="2348"/>
                  </a:lnTo>
                  <a:lnTo>
                    <a:pt x="2725" y="2261"/>
                  </a:lnTo>
                  <a:lnTo>
                    <a:pt x="2742" y="2198"/>
                  </a:lnTo>
                  <a:lnTo>
                    <a:pt x="2760" y="2153"/>
                  </a:lnTo>
                  <a:lnTo>
                    <a:pt x="2776" y="2125"/>
                  </a:lnTo>
                  <a:lnTo>
                    <a:pt x="2793" y="2113"/>
                  </a:lnTo>
                  <a:lnTo>
                    <a:pt x="2811" y="2113"/>
                  </a:lnTo>
                  <a:lnTo>
                    <a:pt x="2828" y="2125"/>
                  </a:lnTo>
                  <a:lnTo>
                    <a:pt x="2845" y="2145"/>
                  </a:lnTo>
                  <a:lnTo>
                    <a:pt x="2862" y="2174"/>
                  </a:lnTo>
                  <a:lnTo>
                    <a:pt x="2879" y="2206"/>
                  </a:lnTo>
                  <a:lnTo>
                    <a:pt x="2896" y="2243"/>
                  </a:lnTo>
                  <a:lnTo>
                    <a:pt x="2913" y="2279"/>
                  </a:lnTo>
                  <a:lnTo>
                    <a:pt x="2931" y="2314"/>
                  </a:lnTo>
                  <a:lnTo>
                    <a:pt x="2948" y="2346"/>
                  </a:lnTo>
                  <a:lnTo>
                    <a:pt x="2965" y="2379"/>
                  </a:lnTo>
                  <a:lnTo>
                    <a:pt x="2983" y="2409"/>
                  </a:lnTo>
                  <a:lnTo>
                    <a:pt x="2999" y="2438"/>
                  </a:lnTo>
                  <a:lnTo>
                    <a:pt x="3016" y="2464"/>
                  </a:lnTo>
                  <a:lnTo>
                    <a:pt x="3033" y="2488"/>
                  </a:lnTo>
                  <a:lnTo>
                    <a:pt x="3051" y="2506"/>
                  </a:lnTo>
                  <a:lnTo>
                    <a:pt x="3068" y="2521"/>
                  </a:lnTo>
                  <a:lnTo>
                    <a:pt x="3085" y="2531"/>
                  </a:lnTo>
                  <a:lnTo>
                    <a:pt x="3102" y="2539"/>
                  </a:lnTo>
                  <a:lnTo>
                    <a:pt x="3119" y="2544"/>
                  </a:lnTo>
                  <a:lnTo>
                    <a:pt x="3136" y="2548"/>
                  </a:lnTo>
                  <a:lnTo>
                    <a:pt x="3153" y="2551"/>
                  </a:lnTo>
                  <a:lnTo>
                    <a:pt x="3171" y="2553"/>
                  </a:lnTo>
                  <a:lnTo>
                    <a:pt x="3188" y="2551"/>
                  </a:lnTo>
                  <a:lnTo>
                    <a:pt x="3204" y="2548"/>
                  </a:lnTo>
                  <a:lnTo>
                    <a:pt x="3222" y="2541"/>
                  </a:lnTo>
                  <a:lnTo>
                    <a:pt x="3239" y="2534"/>
                  </a:lnTo>
                  <a:lnTo>
                    <a:pt x="3256" y="2526"/>
                  </a:lnTo>
                  <a:lnTo>
                    <a:pt x="3274" y="2520"/>
                  </a:lnTo>
                  <a:lnTo>
                    <a:pt x="3291" y="2515"/>
                  </a:lnTo>
                  <a:lnTo>
                    <a:pt x="3307" y="2510"/>
                  </a:lnTo>
                  <a:lnTo>
                    <a:pt x="3324" y="2504"/>
                  </a:lnTo>
                  <a:lnTo>
                    <a:pt x="3342" y="2498"/>
                  </a:lnTo>
                  <a:lnTo>
                    <a:pt x="3359" y="2490"/>
                  </a:lnTo>
                  <a:lnTo>
                    <a:pt x="3376" y="2483"/>
                  </a:lnTo>
                  <a:lnTo>
                    <a:pt x="3394" y="2475"/>
                  </a:lnTo>
                  <a:lnTo>
                    <a:pt x="3411" y="2470"/>
                  </a:lnTo>
                  <a:lnTo>
                    <a:pt x="3427" y="2468"/>
                  </a:lnTo>
                  <a:lnTo>
                    <a:pt x="3444" y="2465"/>
                  </a:lnTo>
                  <a:lnTo>
                    <a:pt x="3462" y="2463"/>
                  </a:lnTo>
                  <a:lnTo>
                    <a:pt x="3479" y="2460"/>
                  </a:lnTo>
                  <a:lnTo>
                    <a:pt x="3496" y="2458"/>
                  </a:lnTo>
                  <a:lnTo>
                    <a:pt x="3514" y="2454"/>
                  </a:lnTo>
                  <a:lnTo>
                    <a:pt x="3530" y="2451"/>
                  </a:lnTo>
                  <a:lnTo>
                    <a:pt x="3547" y="2451"/>
                  </a:lnTo>
                  <a:lnTo>
                    <a:pt x="3565" y="2451"/>
                  </a:lnTo>
                  <a:lnTo>
                    <a:pt x="3582" y="2454"/>
                  </a:lnTo>
                  <a:lnTo>
                    <a:pt x="3599" y="2455"/>
                  </a:lnTo>
                  <a:lnTo>
                    <a:pt x="3616" y="2458"/>
                  </a:lnTo>
                  <a:lnTo>
                    <a:pt x="3634" y="2458"/>
                  </a:lnTo>
                  <a:lnTo>
                    <a:pt x="3650" y="2459"/>
                  </a:lnTo>
                  <a:lnTo>
                    <a:pt x="3667" y="2459"/>
                  </a:lnTo>
                  <a:lnTo>
                    <a:pt x="3685" y="2461"/>
                  </a:lnTo>
                  <a:lnTo>
                    <a:pt x="3702" y="2464"/>
                  </a:lnTo>
                  <a:lnTo>
                    <a:pt x="3719" y="2468"/>
                  </a:lnTo>
                  <a:lnTo>
                    <a:pt x="3736" y="2471"/>
                  </a:lnTo>
                  <a:lnTo>
                    <a:pt x="3753" y="2475"/>
                  </a:lnTo>
                  <a:lnTo>
                    <a:pt x="3770" y="2478"/>
                  </a:lnTo>
                  <a:lnTo>
                    <a:pt x="3787" y="2480"/>
                  </a:lnTo>
                  <a:lnTo>
                    <a:pt x="3805" y="2483"/>
                  </a:lnTo>
                  <a:lnTo>
                    <a:pt x="3822" y="2485"/>
                  </a:lnTo>
                  <a:lnTo>
                    <a:pt x="3839" y="2489"/>
                  </a:lnTo>
                  <a:lnTo>
                    <a:pt x="3857" y="2494"/>
                  </a:lnTo>
                  <a:lnTo>
                    <a:pt x="3873" y="2499"/>
                  </a:lnTo>
                  <a:lnTo>
                    <a:pt x="3890" y="2503"/>
                  </a:lnTo>
                  <a:lnTo>
                    <a:pt x="3907" y="2506"/>
                  </a:lnTo>
                  <a:lnTo>
                    <a:pt x="3925" y="2509"/>
                  </a:lnTo>
                  <a:lnTo>
                    <a:pt x="3942" y="2513"/>
                  </a:lnTo>
                  <a:lnTo>
                    <a:pt x="3959" y="2515"/>
                  </a:lnTo>
                  <a:lnTo>
                    <a:pt x="3976" y="2519"/>
                  </a:lnTo>
                  <a:lnTo>
                    <a:pt x="3993" y="2524"/>
                  </a:lnTo>
                  <a:lnTo>
                    <a:pt x="4010" y="2529"/>
                  </a:lnTo>
                  <a:lnTo>
                    <a:pt x="4027" y="2534"/>
                  </a:lnTo>
                  <a:lnTo>
                    <a:pt x="4045" y="2538"/>
                  </a:lnTo>
                  <a:lnTo>
                    <a:pt x="4062" y="2541"/>
                  </a:lnTo>
                  <a:lnTo>
                    <a:pt x="4078" y="2545"/>
                  </a:lnTo>
                  <a:lnTo>
                    <a:pt x="4096" y="2549"/>
                  </a:lnTo>
                  <a:lnTo>
                    <a:pt x="4113" y="2553"/>
                  </a:lnTo>
                  <a:lnTo>
                    <a:pt x="4130" y="2558"/>
                  </a:lnTo>
                  <a:lnTo>
                    <a:pt x="4148" y="2563"/>
                  </a:lnTo>
                  <a:lnTo>
                    <a:pt x="4165" y="2568"/>
                  </a:lnTo>
                  <a:lnTo>
                    <a:pt x="4182" y="2573"/>
                  </a:lnTo>
                  <a:lnTo>
                    <a:pt x="4198" y="2576"/>
                  </a:lnTo>
                  <a:lnTo>
                    <a:pt x="4216" y="2581"/>
                  </a:lnTo>
                  <a:lnTo>
                    <a:pt x="4233" y="2586"/>
                  </a:lnTo>
                  <a:lnTo>
                    <a:pt x="4250" y="2591"/>
                  </a:lnTo>
                  <a:lnTo>
                    <a:pt x="4268" y="2596"/>
                  </a:lnTo>
                  <a:lnTo>
                    <a:pt x="4285" y="2601"/>
                  </a:lnTo>
                  <a:lnTo>
                    <a:pt x="4301" y="2608"/>
                  </a:lnTo>
                  <a:lnTo>
                    <a:pt x="4318" y="2613"/>
                  </a:lnTo>
                  <a:lnTo>
                    <a:pt x="4336" y="2619"/>
                  </a:lnTo>
                  <a:lnTo>
                    <a:pt x="4353" y="2624"/>
                  </a:lnTo>
                  <a:lnTo>
                    <a:pt x="4370" y="2629"/>
                  </a:lnTo>
                  <a:lnTo>
                    <a:pt x="4388" y="2635"/>
                  </a:lnTo>
                  <a:lnTo>
                    <a:pt x="4404" y="2641"/>
                  </a:lnTo>
                  <a:lnTo>
                    <a:pt x="4421" y="2648"/>
                  </a:lnTo>
                  <a:lnTo>
                    <a:pt x="4439" y="2654"/>
                  </a:lnTo>
                  <a:lnTo>
                    <a:pt x="4456" y="2660"/>
                  </a:lnTo>
                  <a:lnTo>
                    <a:pt x="4473" y="2666"/>
                  </a:lnTo>
                  <a:lnTo>
                    <a:pt x="4490" y="2673"/>
                  </a:lnTo>
                  <a:lnTo>
                    <a:pt x="4508" y="2679"/>
                  </a:lnTo>
                  <a:lnTo>
                    <a:pt x="4524" y="2685"/>
                  </a:lnTo>
                  <a:lnTo>
                    <a:pt x="4541" y="2693"/>
                  </a:lnTo>
                  <a:lnTo>
                    <a:pt x="4559" y="2699"/>
                  </a:lnTo>
                  <a:lnTo>
                    <a:pt x="4576" y="2706"/>
                  </a:lnTo>
                  <a:lnTo>
                    <a:pt x="4593" y="2713"/>
                  </a:lnTo>
                  <a:lnTo>
                    <a:pt x="4610" y="2720"/>
                  </a:lnTo>
                  <a:lnTo>
                    <a:pt x="4627" y="2726"/>
                  </a:lnTo>
                  <a:lnTo>
                    <a:pt x="4644" y="2734"/>
                  </a:lnTo>
                  <a:lnTo>
                    <a:pt x="4661" y="2741"/>
                  </a:lnTo>
                  <a:lnTo>
                    <a:pt x="4679" y="2749"/>
                  </a:lnTo>
                  <a:lnTo>
                    <a:pt x="4696" y="2756"/>
                  </a:lnTo>
                  <a:lnTo>
                    <a:pt x="4713" y="2764"/>
                  </a:lnTo>
                  <a:lnTo>
                    <a:pt x="4731" y="2771"/>
                  </a:lnTo>
                  <a:lnTo>
                    <a:pt x="4747" y="2779"/>
                  </a:lnTo>
                  <a:lnTo>
                    <a:pt x="4764" y="2786"/>
                  </a:lnTo>
                  <a:lnTo>
                    <a:pt x="4781" y="2794"/>
                  </a:lnTo>
                  <a:lnTo>
                    <a:pt x="4799" y="2801"/>
                  </a:lnTo>
                  <a:lnTo>
                    <a:pt x="4816" y="2809"/>
                  </a:lnTo>
                  <a:lnTo>
                    <a:pt x="4833" y="2816"/>
                  </a:lnTo>
                  <a:lnTo>
                    <a:pt x="4850" y="2825"/>
                  </a:lnTo>
                  <a:lnTo>
                    <a:pt x="4867" y="2833"/>
                  </a:lnTo>
                  <a:lnTo>
                    <a:pt x="4884" y="2840"/>
                  </a:lnTo>
                </a:path>
              </a:pathLst>
            </a:custGeom>
            <a:noFill/>
            <a:ln w="317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 rot="16200000">
              <a:off x="3232151" y="3797300"/>
              <a:ext cx="825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1812926" y="2420938"/>
              <a:ext cx="825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6542" r="20833" b="10080"/>
          <a:stretch>
            <a:fillRect/>
          </a:stretch>
        </p:blipFill>
        <p:spPr bwMode="auto">
          <a:xfrm>
            <a:off x="5652120" y="1844824"/>
            <a:ext cx="2736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44008" y="5684475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TIME</a:t>
            </a:r>
          </a:p>
          <a:p>
            <a:pPr algn="ctr"/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most</a:t>
            </a:r>
            <a:r>
              <a:rPr lang="es-MX" b="1" dirty="0" smtClean="0"/>
              <a:t> </a:t>
            </a:r>
            <a:r>
              <a:rPr lang="es-MX" b="1" dirty="0" err="1" smtClean="0"/>
              <a:t>measured</a:t>
            </a:r>
            <a:r>
              <a:rPr lang="es-MX" b="1" dirty="0" smtClean="0"/>
              <a:t> </a:t>
            </a:r>
            <a:r>
              <a:rPr lang="es-MX" b="1" dirty="0" err="1" smtClean="0"/>
              <a:t>physical</a:t>
            </a:r>
            <a:r>
              <a:rPr lang="es-MX" b="1" dirty="0" smtClean="0"/>
              <a:t> </a:t>
            </a:r>
            <a:r>
              <a:rPr lang="es-MX" b="1" dirty="0" err="1" smtClean="0"/>
              <a:t>quantity</a:t>
            </a:r>
            <a:endParaRPr lang="es-MX" b="1" dirty="0"/>
          </a:p>
        </p:txBody>
      </p:sp>
      <p:sp>
        <p:nvSpPr>
          <p:cNvPr id="8" name="7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-36512" y="2205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THE TWO FACES OF TIME MEASUREMENT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5733256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current</a:t>
            </a:r>
            <a:r>
              <a:rPr lang="es-MX" sz="3200" dirty="0" smtClean="0"/>
              <a:t> SI</a:t>
            </a:r>
          </a:p>
          <a:p>
            <a:pPr algn="ctr"/>
            <a:r>
              <a:rPr lang="es-MX" sz="1600" b="1" dirty="0" smtClean="0"/>
              <a:t>Time </a:t>
            </a:r>
            <a:r>
              <a:rPr lang="es-MX" sz="1600" b="1" dirty="0" err="1" smtClean="0"/>
              <a:t>is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the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most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accurate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measurement</a:t>
            </a:r>
            <a:endParaRPr lang="es-MX" sz="1600" b="1" dirty="0"/>
          </a:p>
        </p:txBody>
      </p:sp>
      <p:cxnSp>
        <p:nvCxnSpPr>
          <p:cNvPr id="11" name="10 Conector recto"/>
          <p:cNvCxnSpPr>
            <a:stCxn id="8" idx="2"/>
          </p:cNvCxnSpPr>
          <p:nvPr/>
        </p:nvCxnSpPr>
        <p:spPr>
          <a:xfrm>
            <a:off x="4572000" y="98072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0" y="118746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rgbClr val="0070C0"/>
                </a:solidFill>
              </a:rPr>
              <a:t>Scientific</a:t>
            </a:r>
            <a:r>
              <a:rPr lang="es-MX" b="1" dirty="0" smtClean="0">
                <a:solidFill>
                  <a:srgbClr val="0070C0"/>
                </a:solidFill>
              </a:rPr>
              <a:t> and fundamental </a:t>
            </a:r>
            <a:r>
              <a:rPr lang="es-MX" b="1" dirty="0" err="1" smtClean="0">
                <a:solidFill>
                  <a:srgbClr val="0070C0"/>
                </a:solidFill>
              </a:rPr>
              <a:t>research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35488" y="1187460"/>
            <a:ext cx="457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rgbClr val="0070C0"/>
                </a:solidFill>
              </a:rPr>
              <a:t>Technological</a:t>
            </a:r>
            <a:r>
              <a:rPr lang="es-MX" b="1" dirty="0" smtClean="0">
                <a:solidFill>
                  <a:srgbClr val="0070C0"/>
                </a:solidFill>
              </a:rPr>
              <a:t> and </a:t>
            </a:r>
            <a:r>
              <a:rPr lang="es-MX" b="1" dirty="0" err="1" smtClean="0">
                <a:solidFill>
                  <a:srgbClr val="0070C0"/>
                </a:solidFill>
              </a:rPr>
              <a:t>practical</a:t>
            </a:r>
            <a:r>
              <a:rPr lang="es-MX" b="1" dirty="0" smtClean="0">
                <a:solidFill>
                  <a:srgbClr val="0070C0"/>
                </a:solidFill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</a:rPr>
              <a:t>applications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572000" cy="371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2051720" y="107073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267744" y="62181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Dennis D. </a:t>
            </a:r>
            <a:r>
              <a:rPr lang="es-MX" sz="1400" dirty="0" err="1" smtClean="0"/>
              <a:t>McCarty</a:t>
            </a:r>
            <a:r>
              <a:rPr lang="es-MX" sz="1400" dirty="0" smtClean="0"/>
              <a:t>, </a:t>
            </a:r>
            <a:r>
              <a:rPr lang="es-MX" sz="1400" i="1" dirty="0" err="1" smtClean="0"/>
              <a:t>Evolution</a:t>
            </a:r>
            <a:r>
              <a:rPr lang="es-MX" sz="1400" i="1" dirty="0" smtClean="0"/>
              <a:t> of Time </a:t>
            </a:r>
            <a:r>
              <a:rPr lang="es-MX" sz="1400" i="1" dirty="0" err="1" smtClean="0"/>
              <a:t>Scales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from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astronomy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to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physicasl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metrology</a:t>
            </a:r>
            <a:r>
              <a:rPr lang="es-MX" sz="1400" dirty="0" smtClean="0"/>
              <a:t>, </a:t>
            </a:r>
            <a:r>
              <a:rPr lang="es-MX" sz="1400" dirty="0" err="1" smtClean="0"/>
              <a:t>Metrologia</a:t>
            </a:r>
            <a:r>
              <a:rPr lang="es-MX" sz="1400" dirty="0" smtClean="0"/>
              <a:t> </a:t>
            </a:r>
            <a:r>
              <a:rPr lang="es-MX" sz="1400" b="1" dirty="0" smtClean="0"/>
              <a:t>48</a:t>
            </a:r>
            <a:r>
              <a:rPr lang="es-MX" sz="1400" dirty="0" smtClean="0"/>
              <a:t> (2011), S132 – S144. </a:t>
            </a:r>
            <a:endParaRPr lang="es-MX" sz="1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771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 flipV="1">
            <a:off x="2760768" y="2564904"/>
            <a:ext cx="0" cy="338437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 rot="16200000">
            <a:off x="1625189" y="487467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Christiaan</a:t>
            </a:r>
            <a:r>
              <a:rPr lang="en-US" sz="1200" b="1" dirty="0" smtClean="0">
                <a:solidFill>
                  <a:srgbClr val="FF0000"/>
                </a:solidFill>
              </a:rPr>
              <a:t> Huygens (1660)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90872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/>
              <a:t>Accurate</a:t>
            </a:r>
            <a:r>
              <a:rPr lang="es-MX" sz="1600" dirty="0" smtClean="0"/>
              <a:t> </a:t>
            </a:r>
            <a:r>
              <a:rPr lang="es-MX" sz="1600" dirty="0" err="1" smtClean="0"/>
              <a:t>pendulum</a:t>
            </a:r>
            <a:r>
              <a:rPr lang="es-MX" sz="1600" dirty="0" smtClean="0"/>
              <a:t> </a:t>
            </a:r>
            <a:r>
              <a:rPr lang="es-MX" sz="1600" dirty="0" err="1" smtClean="0"/>
              <a:t>clock</a:t>
            </a:r>
            <a:r>
              <a:rPr lang="es-MX" sz="1600" dirty="0" smtClean="0"/>
              <a:t> and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equation</a:t>
            </a:r>
            <a:r>
              <a:rPr lang="es-MX" sz="1600" dirty="0" smtClean="0"/>
              <a:t> of time</a:t>
            </a:r>
            <a:endParaRPr lang="es-MX" sz="1600" dirty="0"/>
          </a:p>
        </p:txBody>
      </p:sp>
      <p:cxnSp>
        <p:nvCxnSpPr>
          <p:cNvPr id="13" name="12 Conector recto de flecha"/>
          <p:cNvCxnSpPr>
            <a:stCxn id="11" idx="2"/>
          </p:cNvCxnSpPr>
          <p:nvPr/>
        </p:nvCxnSpPr>
        <p:spPr>
          <a:xfrm>
            <a:off x="2771800" y="1247274"/>
            <a:ext cx="0" cy="597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290818" name="Picture 2" descr="http://upload.wikimedia.org/wikipedia/commons/5/51/Christiaan_Huyg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578678" cy="359397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137289" y="5589240"/>
            <a:ext cx="158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 err="1" smtClean="0"/>
              <a:t>Christiaan</a:t>
            </a:r>
            <a:r>
              <a:rPr lang="es-MX" sz="1400" dirty="0" smtClean="0"/>
              <a:t> </a:t>
            </a:r>
            <a:r>
              <a:rPr lang="es-MX" sz="1400" dirty="0" err="1" smtClean="0"/>
              <a:t>Huygens</a:t>
            </a:r>
            <a:endParaRPr lang="es-MX" sz="1400" dirty="0" smtClean="0"/>
          </a:p>
          <a:p>
            <a:pPr algn="ctr"/>
            <a:r>
              <a:rPr lang="es-MX" sz="1400" dirty="0" smtClean="0"/>
              <a:t>(1629 – 1695)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xmlns="" val="18078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 flipV="1">
            <a:off x="3131840" y="2492896"/>
            <a:ext cx="0" cy="338437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 rot="16200000">
            <a:off x="2126921" y="4804992"/>
            <a:ext cx="1732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Longitude Act of 1714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17" name="16 Cerrar llave"/>
          <p:cNvSpPr/>
          <p:nvPr/>
        </p:nvSpPr>
        <p:spPr>
          <a:xfrm rot="-1200000">
            <a:off x="3273390" y="2420888"/>
            <a:ext cx="144016" cy="43204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3347864" y="23488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John Harrison </a:t>
            </a:r>
            <a:r>
              <a:rPr lang="es-MX" sz="1200" dirty="0" err="1" smtClean="0"/>
              <a:t>chronometers</a:t>
            </a:r>
            <a:endParaRPr lang="es-MX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seasweetie.files.wordpress.com/2010/03/longitu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592288" cy="3858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92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 flipV="1">
            <a:off x="4067944" y="3140968"/>
            <a:ext cx="0" cy="273630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 rot="16200000">
            <a:off x="2678598" y="4602321"/>
            <a:ext cx="223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Greenwich meridian as </a:t>
            </a:r>
            <a:r>
              <a:rPr lang="en-US" sz="1200" b="1" dirty="0" err="1" smtClean="0">
                <a:solidFill>
                  <a:srgbClr val="FF0000"/>
                </a:solidFill>
              </a:rPr>
              <a:t>interational</a:t>
            </a:r>
            <a:r>
              <a:rPr lang="en-US" sz="1200" b="1" dirty="0" smtClean="0">
                <a:solidFill>
                  <a:srgbClr val="FF0000"/>
                </a:solidFill>
              </a:rPr>
              <a:t> reference (1884)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338946" name="Picture 2" descr="http://humboldtsentinel.com/wp-content/uploads/2013/03/tra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3528392" cy="2310257"/>
          </a:xfrm>
          <a:prstGeom prst="rect">
            <a:avLst/>
          </a:prstGeom>
          <a:noFill/>
        </p:spPr>
      </p:pic>
      <p:pic>
        <p:nvPicPr>
          <p:cNvPr id="338948" name="Picture 4" descr="United States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904359" cy="273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68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 rot="16200000">
            <a:off x="3127310" y="469465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 smtClean="0">
                <a:solidFill>
                  <a:srgbClr val="FF0000"/>
                </a:solidFill>
              </a:rPr>
              <a:t>First</a:t>
            </a:r>
            <a:r>
              <a:rPr lang="es-MX" sz="1200" b="1" dirty="0" smtClean="0">
                <a:solidFill>
                  <a:srgbClr val="FF0000"/>
                </a:solidFill>
              </a:rPr>
              <a:t>  </a:t>
            </a:r>
            <a:r>
              <a:rPr lang="es-MX" sz="1200" b="1" dirty="0" err="1" smtClean="0">
                <a:solidFill>
                  <a:srgbClr val="FF0000"/>
                </a:solidFill>
              </a:rPr>
              <a:t>atomic</a:t>
            </a:r>
            <a:r>
              <a:rPr lang="es-MX" sz="1200" b="1" dirty="0" smtClean="0">
                <a:solidFill>
                  <a:srgbClr val="FF0000"/>
                </a:solidFill>
              </a:rPr>
              <a:t>  </a:t>
            </a:r>
            <a:r>
              <a:rPr lang="es-MX" sz="1200" b="1" dirty="0" err="1" smtClean="0">
                <a:solidFill>
                  <a:srgbClr val="FF0000"/>
                </a:solidFill>
              </a:rPr>
              <a:t>clock</a:t>
            </a:r>
            <a:r>
              <a:rPr lang="es-MX" sz="1200" b="1" dirty="0" smtClean="0">
                <a:solidFill>
                  <a:srgbClr val="FF0000"/>
                </a:solidFill>
              </a:rPr>
              <a:t> at NPL (1957)</a:t>
            </a:r>
            <a:endParaRPr lang="es-MX" sz="1200" b="1" dirty="0">
              <a:solidFill>
                <a:srgbClr val="FF000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4381933" y="3789040"/>
            <a:ext cx="0" cy="216024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regmedia.co.uk/2011/10/14/essen_and_parry_atomic_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471813" cy="2592288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4932040" y="515719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Louis </a:t>
            </a:r>
            <a:r>
              <a:rPr lang="es-MX" sz="1600" dirty="0" err="1" smtClean="0"/>
              <a:t>Essen</a:t>
            </a:r>
            <a:r>
              <a:rPr lang="es-MX" sz="1600" dirty="0" smtClean="0"/>
              <a:t> and </a:t>
            </a:r>
            <a:r>
              <a:rPr lang="es-MX" sz="1600" dirty="0" err="1" smtClean="0"/>
              <a:t>his</a:t>
            </a:r>
            <a:r>
              <a:rPr lang="es-MX" sz="1600" dirty="0" smtClean="0"/>
              <a:t> NPL Cs </a:t>
            </a:r>
            <a:r>
              <a:rPr lang="es-MX" sz="1600" dirty="0" err="1" smtClean="0"/>
              <a:t>atomic</a:t>
            </a:r>
            <a:r>
              <a:rPr lang="es-MX" sz="1600" dirty="0" smtClean="0"/>
              <a:t> </a:t>
            </a:r>
            <a:r>
              <a:rPr lang="es-MX" sz="1600" dirty="0" err="1" smtClean="0"/>
              <a:t>clock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4655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1691680" y="43651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err="1" smtClean="0">
                <a:solidFill>
                  <a:srgbClr val="FF0000"/>
                </a:solidFill>
              </a:rPr>
              <a:t>Atomic</a:t>
            </a:r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 err="1" smtClean="0">
                <a:solidFill>
                  <a:srgbClr val="FF0000"/>
                </a:solidFill>
              </a:rPr>
              <a:t>definition</a:t>
            </a:r>
            <a:r>
              <a:rPr lang="es-MX" sz="1200" b="1" dirty="0" smtClean="0">
                <a:solidFill>
                  <a:srgbClr val="FF0000"/>
                </a:solidFill>
              </a:rPr>
              <a:t> of </a:t>
            </a:r>
            <a:r>
              <a:rPr lang="es-MX" sz="1200" b="1" dirty="0" err="1" smtClean="0">
                <a:solidFill>
                  <a:srgbClr val="FF0000"/>
                </a:solidFill>
              </a:rPr>
              <a:t>the</a:t>
            </a:r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 err="1" smtClean="0">
                <a:solidFill>
                  <a:srgbClr val="FF0000"/>
                </a:solidFill>
              </a:rPr>
              <a:t>second</a:t>
            </a:r>
            <a:r>
              <a:rPr lang="es-MX" sz="1200" b="1" dirty="0" smtClean="0">
                <a:solidFill>
                  <a:srgbClr val="FF0000"/>
                </a:solidFill>
              </a:rPr>
              <a:t>, 1967</a:t>
            </a:r>
            <a:endParaRPr lang="es-MX" sz="1200" b="1" dirty="0">
              <a:solidFill>
                <a:srgbClr val="FF0000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3131840" y="4149080"/>
            <a:ext cx="129614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4427984" y="4221088"/>
            <a:ext cx="0" cy="165618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39544" y="2348880"/>
            <a:ext cx="3780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second is the duration of 9 192 631 770 periods of the radiation corresponding to the transition between the two hyperfine levels of the ground state of the Cesium 133 atom.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76056" y="43651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err="1" smtClean="0"/>
              <a:t>Resolution</a:t>
            </a:r>
            <a:r>
              <a:rPr lang="es-MX" dirty="0" smtClean="0"/>
              <a:t> 1, </a:t>
            </a:r>
            <a:r>
              <a:rPr lang="es-MX" dirty="0" err="1" smtClean="0"/>
              <a:t>13th</a:t>
            </a:r>
            <a:r>
              <a:rPr lang="es-MX" dirty="0" smtClean="0"/>
              <a:t> </a:t>
            </a:r>
            <a:r>
              <a:rPr lang="es-MX" dirty="0" err="1" smtClean="0"/>
              <a:t>CGPM</a:t>
            </a:r>
            <a:r>
              <a:rPr lang="es-MX" dirty="0" smtClean="0"/>
              <a:t>, 1967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296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errar llave"/>
          <p:cNvSpPr/>
          <p:nvPr/>
        </p:nvSpPr>
        <p:spPr>
          <a:xfrm flipH="1">
            <a:off x="4056872" y="4077072"/>
            <a:ext cx="299104" cy="1800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2911169" y="480789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 smtClean="0">
                <a:solidFill>
                  <a:srgbClr val="FF0000"/>
                </a:solidFill>
              </a:rPr>
              <a:t>Atomic</a:t>
            </a:r>
            <a:r>
              <a:rPr lang="es-MX" sz="1600" b="1" dirty="0" smtClean="0">
                <a:solidFill>
                  <a:srgbClr val="FF0000"/>
                </a:solidFill>
              </a:rPr>
              <a:t> </a:t>
            </a:r>
            <a:r>
              <a:rPr lang="es-MX" sz="1600" b="1" dirty="0" err="1" smtClean="0">
                <a:solidFill>
                  <a:srgbClr val="FF0000"/>
                </a:solidFill>
              </a:rPr>
              <a:t>clocks</a:t>
            </a:r>
            <a:r>
              <a:rPr lang="es-MX" sz="1600" b="1" dirty="0" smtClean="0">
                <a:solidFill>
                  <a:srgbClr val="FF0000"/>
                </a:solidFill>
              </a:rPr>
              <a:t> era </a:t>
            </a:r>
            <a:endParaRPr lang="es-MX" sz="1600" b="1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355976" y="4077072"/>
            <a:ext cx="432048" cy="187220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1019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Conector recto"/>
          <p:cNvCxnSpPr/>
          <p:nvPr/>
        </p:nvCxnSpPr>
        <p:spPr>
          <a:xfrm>
            <a:off x="6660232" y="3212976"/>
            <a:ext cx="1080120" cy="1224136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732240" y="4365104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740352" y="2708920"/>
            <a:ext cx="14036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err="1" smtClean="0"/>
              <a:t>Progress</a:t>
            </a:r>
            <a:r>
              <a:rPr lang="es-MX" sz="1200" b="1" dirty="0" smtClean="0"/>
              <a:t> at </a:t>
            </a:r>
            <a:r>
              <a:rPr lang="es-MX" sz="1200" b="1" dirty="0" err="1" smtClean="0"/>
              <a:t>one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order</a:t>
            </a:r>
            <a:r>
              <a:rPr lang="es-MX" sz="1200" b="1" dirty="0" smtClean="0"/>
              <a:t> of magnitud per </a:t>
            </a:r>
            <a:r>
              <a:rPr lang="es-MX" sz="1200" b="1" dirty="0" err="1" smtClean="0"/>
              <a:t>decade</a:t>
            </a:r>
            <a:endParaRPr lang="es-MX" sz="1200" b="1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7380312" y="3356992"/>
            <a:ext cx="576064" cy="64807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47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411760" y="42930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 smtClean="0">
                <a:solidFill>
                  <a:srgbClr val="FF0000"/>
                </a:solidFill>
              </a:rPr>
              <a:t>Ultracold</a:t>
            </a:r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 err="1" smtClean="0">
                <a:solidFill>
                  <a:srgbClr val="FF0000"/>
                </a:solidFill>
              </a:rPr>
              <a:t>matter</a:t>
            </a:r>
            <a:r>
              <a:rPr lang="es-MX" sz="1200" b="1" dirty="0" smtClean="0">
                <a:solidFill>
                  <a:srgbClr val="FF0000"/>
                </a:solidFill>
              </a:rPr>
              <a:t> and Cs </a:t>
            </a:r>
            <a:r>
              <a:rPr lang="es-MX" sz="1200" b="1" dirty="0" err="1" smtClean="0">
                <a:solidFill>
                  <a:srgbClr val="FF0000"/>
                </a:solidFill>
              </a:rPr>
              <a:t>fountain</a:t>
            </a:r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 err="1" smtClean="0">
                <a:solidFill>
                  <a:srgbClr val="FF0000"/>
                </a:solidFill>
              </a:rPr>
              <a:t>clocks</a:t>
            </a:r>
            <a:endParaRPr lang="es-MX" sz="1200" b="1" dirty="0">
              <a:solidFill>
                <a:srgbClr val="FF0000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4572000" y="5273824"/>
            <a:ext cx="0" cy="67545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3851920" y="4725144"/>
            <a:ext cx="648072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1019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>
            <a:off x="7668344" y="4365104"/>
            <a:ext cx="432048" cy="504056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4365104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7776864" y="3214717"/>
            <a:ext cx="14036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err="1" smtClean="0"/>
              <a:t>Progress</a:t>
            </a:r>
            <a:r>
              <a:rPr lang="es-MX" sz="1200" b="1" dirty="0" smtClean="0"/>
              <a:t> at </a:t>
            </a:r>
            <a:r>
              <a:rPr lang="es-MX" sz="1200" b="1" dirty="0" err="1" smtClean="0"/>
              <a:t>one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order</a:t>
            </a:r>
            <a:r>
              <a:rPr lang="es-MX" sz="1200" b="1" dirty="0" smtClean="0"/>
              <a:t> of magnitud per </a:t>
            </a:r>
            <a:r>
              <a:rPr lang="es-MX" sz="1200" b="1" dirty="0" err="1" smtClean="0"/>
              <a:t>decade</a:t>
            </a:r>
            <a:endParaRPr lang="es-MX" sz="1200" b="1" dirty="0"/>
          </a:p>
        </p:txBody>
      </p:sp>
      <p:cxnSp>
        <p:nvCxnSpPr>
          <p:cNvPr id="26" name="25 Conector recto de flecha"/>
          <p:cNvCxnSpPr/>
          <p:nvPr/>
        </p:nvCxnSpPr>
        <p:spPr>
          <a:xfrm flipH="1">
            <a:off x="7812360" y="3861048"/>
            <a:ext cx="576064" cy="64807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73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879" t="1615" r="3879" b="1642"/>
          <a:stretch>
            <a:fillRect/>
          </a:stretch>
        </p:blipFill>
        <p:spPr bwMode="auto">
          <a:xfrm>
            <a:off x="35496" y="1340768"/>
            <a:ext cx="4968552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699792" y="44371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 smtClean="0"/>
              <a:t>Frequency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combs</a:t>
            </a:r>
            <a:r>
              <a:rPr lang="es-MX" sz="1200" b="1" dirty="0" smtClean="0"/>
              <a:t> and </a:t>
            </a:r>
            <a:r>
              <a:rPr lang="es-MX" sz="1200" b="1" dirty="0" err="1" smtClean="0"/>
              <a:t>optical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atomic</a:t>
            </a:r>
            <a:r>
              <a:rPr lang="es-MX" sz="1200" b="1" dirty="0" smtClean="0"/>
              <a:t> </a:t>
            </a:r>
            <a:r>
              <a:rPr lang="es-MX" sz="1200" b="1" dirty="0" err="1" smtClean="0"/>
              <a:t>clocks</a:t>
            </a:r>
            <a:endParaRPr lang="es-MX" sz="1200" b="1" dirty="0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4716016" y="5589240"/>
            <a:ext cx="0" cy="28803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4067944" y="5013176"/>
            <a:ext cx="57606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b="1" dirty="0" err="1" smtClean="0">
                <a:solidFill>
                  <a:schemeClr val="bg1"/>
                </a:solidFill>
              </a:rPr>
              <a:t>The</a:t>
            </a:r>
            <a:r>
              <a:rPr lang="es-MX" sz="3200" b="1" dirty="0" smtClean="0">
                <a:solidFill>
                  <a:schemeClr val="bg1"/>
                </a:solidFill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</a:rPr>
              <a:t>last</a:t>
            </a:r>
            <a:r>
              <a:rPr lang="es-MX" sz="3200" b="1" dirty="0" smtClean="0">
                <a:solidFill>
                  <a:schemeClr val="bg1"/>
                </a:solidFill>
              </a:rPr>
              <a:t> 600 </a:t>
            </a:r>
            <a:r>
              <a:rPr lang="es-MX" sz="3200" b="1" dirty="0" err="1" smtClean="0">
                <a:solidFill>
                  <a:schemeClr val="bg1"/>
                </a:solidFill>
              </a:rPr>
              <a:t>years</a:t>
            </a:r>
            <a:r>
              <a:rPr lang="es-MX" sz="3200" b="1" dirty="0" smtClean="0">
                <a:solidFill>
                  <a:schemeClr val="bg1"/>
                </a:solidFill>
              </a:rPr>
              <a:t> of time </a:t>
            </a:r>
            <a:r>
              <a:rPr lang="es-MX" sz="3200" b="1" dirty="0" err="1" smtClean="0">
                <a:solidFill>
                  <a:schemeClr val="bg1"/>
                </a:solidFill>
              </a:rPr>
              <a:t>measurement</a:t>
            </a:r>
            <a:endParaRPr lang="es-MX" sz="3200" b="1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1019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"/>
          <p:cNvCxnSpPr/>
          <p:nvPr/>
        </p:nvCxnSpPr>
        <p:spPr>
          <a:xfrm>
            <a:off x="7740352" y="4293096"/>
            <a:ext cx="216024" cy="1152128"/>
          </a:xfrm>
          <a:prstGeom prst="line">
            <a:avLst/>
          </a:prstGeom>
          <a:ln w="508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084168" y="4797152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776864" y="3214717"/>
            <a:ext cx="14036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 err="1" smtClean="0">
                <a:solidFill>
                  <a:srgbClr val="FF0000"/>
                </a:solidFill>
              </a:rPr>
              <a:t>Progress</a:t>
            </a:r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 err="1" smtClean="0">
                <a:solidFill>
                  <a:srgbClr val="FF0000"/>
                </a:solidFill>
              </a:rPr>
              <a:t>about</a:t>
            </a:r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 err="1" smtClean="0">
                <a:solidFill>
                  <a:srgbClr val="FF0000"/>
                </a:solidFill>
              </a:rPr>
              <a:t>four</a:t>
            </a:r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 err="1" smtClean="0">
                <a:solidFill>
                  <a:srgbClr val="FF0000"/>
                </a:solidFill>
              </a:rPr>
              <a:t>orders</a:t>
            </a:r>
            <a:r>
              <a:rPr lang="es-MX" sz="1200" b="1" dirty="0" smtClean="0">
                <a:solidFill>
                  <a:srgbClr val="FF0000"/>
                </a:solidFill>
              </a:rPr>
              <a:t> of magnitud per </a:t>
            </a:r>
            <a:r>
              <a:rPr lang="es-MX" sz="1200" b="1" dirty="0" err="1" smtClean="0">
                <a:solidFill>
                  <a:srgbClr val="FF0000"/>
                </a:solidFill>
              </a:rPr>
              <a:t>decade</a:t>
            </a:r>
            <a:r>
              <a:rPr lang="es-MX" sz="1200" b="1" dirty="0" smtClean="0">
                <a:solidFill>
                  <a:srgbClr val="FF0000"/>
                </a:solidFill>
              </a:rPr>
              <a:t> !!</a:t>
            </a:r>
            <a:endParaRPr lang="es-MX" sz="1200" b="1" dirty="0">
              <a:solidFill>
                <a:srgbClr val="FF0000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7884368" y="4077072"/>
            <a:ext cx="360040" cy="86409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41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2915816" y="2420888"/>
            <a:ext cx="34238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time?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404664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MX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base </a:t>
            </a:r>
            <a:r>
              <a:rPr lang="es-MX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units</a:t>
            </a:r>
            <a:r>
              <a:rPr lang="es-MX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MX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es-MX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International </a:t>
            </a:r>
            <a:r>
              <a:rPr lang="es-MX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System</a:t>
            </a:r>
            <a:r>
              <a:rPr lang="es-MX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MX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units</a:t>
            </a:r>
            <a:endParaRPr lang="es-MX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131" y="1708050"/>
            <a:ext cx="4773141" cy="3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99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13923" y="188640"/>
            <a:ext cx="8293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Cs-133 Atomic </a:t>
            </a:r>
            <a:r>
              <a:rPr lang="de-DE" sz="2800" b="1" dirty="0"/>
              <a:t>C</a:t>
            </a:r>
            <a:r>
              <a:rPr lang="de-DE" sz="2800" b="1" dirty="0" smtClean="0"/>
              <a:t>locks</a:t>
            </a:r>
            <a:endParaRPr lang="de-DE" sz="2400" b="1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611432" y="908720"/>
            <a:ext cx="8077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475656" y="1388675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second is the duration of 9 192 631 770 periods of the radiation corresponding to the transition between the two hyperfine levels of the ground state of the Cesium 133 atom.</a:t>
            </a:r>
          </a:p>
          <a:p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59497"/>
            <a:ext cx="5333206" cy="37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744966" y="4092391"/>
            <a:ext cx="116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Hiperfine</a:t>
            </a:r>
            <a:r>
              <a:rPr lang="es-MX" dirty="0" smtClean="0"/>
              <a:t> </a:t>
            </a:r>
            <a:r>
              <a:rPr lang="es-MX" dirty="0" err="1" smtClean="0"/>
              <a:t>structure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539470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 smtClean="0"/>
              <a:t>Ground</a:t>
            </a:r>
            <a:r>
              <a:rPr lang="es-MX" sz="1600" dirty="0" smtClean="0"/>
              <a:t> </a:t>
            </a:r>
            <a:r>
              <a:rPr lang="es-MX" sz="1600" dirty="0" err="1" smtClean="0"/>
              <a:t>state</a:t>
            </a:r>
            <a:endParaRPr lang="es-MX" sz="1600" dirty="0"/>
          </a:p>
        </p:txBody>
      </p:sp>
      <p:cxnSp>
        <p:nvCxnSpPr>
          <p:cNvPr id="11" name="10 Conector recto de flecha"/>
          <p:cNvCxnSpPr>
            <a:stCxn id="8" idx="1"/>
          </p:cNvCxnSpPr>
          <p:nvPr/>
        </p:nvCxnSpPr>
        <p:spPr>
          <a:xfrm flipH="1" flipV="1">
            <a:off x="7308304" y="4221088"/>
            <a:ext cx="436662" cy="194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8" idx="1"/>
          </p:cNvCxnSpPr>
          <p:nvPr/>
        </p:nvCxnSpPr>
        <p:spPr>
          <a:xfrm flipH="1">
            <a:off x="7308304" y="4415557"/>
            <a:ext cx="436662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85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1979712" y="321297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/>
              <a:t>What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is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an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atomic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clock</a:t>
            </a:r>
            <a:endParaRPr lang="es-MX" sz="3200" b="1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38189" y="44624"/>
            <a:ext cx="7416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atin typeface="Comic Sans MS" pitchFamily="66" charset="0"/>
              </a:rPr>
              <a:t>Disciplined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oscillators</a:t>
            </a:r>
            <a:endParaRPr lang="es-ES_tradnl" sz="2800" b="1" dirty="0" smtClean="0">
              <a:latin typeface="Comic Sans MS" pitchFamily="66" charset="0"/>
            </a:endParaRPr>
          </a:p>
          <a:p>
            <a:pPr algn="ctr"/>
            <a:r>
              <a:rPr lang="es-ES_tradnl" b="1" dirty="0" err="1" smtClean="0">
                <a:latin typeface="Comic Sans MS" pitchFamily="66" charset="0"/>
              </a:rPr>
              <a:t>The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r>
              <a:rPr lang="es-ES_tradnl" b="1" dirty="0" err="1" smtClean="0">
                <a:latin typeface="Comic Sans MS" pitchFamily="66" charset="0"/>
              </a:rPr>
              <a:t>basic</a:t>
            </a:r>
            <a:r>
              <a:rPr lang="es-ES_tradnl" b="1" dirty="0" smtClean="0">
                <a:latin typeface="Comic Sans MS" pitchFamily="66" charset="0"/>
              </a:rPr>
              <a:t> concept of </a:t>
            </a:r>
            <a:r>
              <a:rPr lang="es-ES_tradnl" b="1" dirty="0" err="1" smtClean="0">
                <a:latin typeface="Comic Sans MS" pitchFamily="66" charset="0"/>
              </a:rPr>
              <a:t>an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r>
              <a:rPr lang="es-ES_tradnl" b="1" dirty="0" err="1" smtClean="0">
                <a:latin typeface="Comic Sans MS" pitchFamily="66" charset="0"/>
              </a:rPr>
              <a:t>atomic</a:t>
            </a:r>
            <a:r>
              <a:rPr lang="es-ES_tradnl" b="1" dirty="0" smtClean="0">
                <a:latin typeface="Comic Sans MS" pitchFamily="66" charset="0"/>
              </a:rPr>
              <a:t>/</a:t>
            </a:r>
            <a:r>
              <a:rPr lang="es-ES_tradnl" b="1" dirty="0" err="1" smtClean="0">
                <a:latin typeface="Comic Sans MS" pitchFamily="66" charset="0"/>
              </a:rPr>
              <a:t>optical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r>
              <a:rPr lang="es-ES_tradnl" b="1" dirty="0" err="1" smtClean="0">
                <a:latin typeface="Comic Sans MS" pitchFamily="66" charset="0"/>
              </a:rPr>
              <a:t>clock</a:t>
            </a:r>
            <a:r>
              <a:rPr lang="es-ES_tradnl" b="1" dirty="0" smtClean="0">
                <a:latin typeface="Comic Sans MS" pitchFamily="66" charset="0"/>
              </a:rPr>
              <a:t> </a:t>
            </a:r>
            <a:endParaRPr lang="es-MX" b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0" y="1988840"/>
            <a:ext cx="571182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2613" y="4452640"/>
            <a:ext cx="30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>
                <a:latin typeface="Symbol" pitchFamily="18" charset="2"/>
              </a:rPr>
              <a:t>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57132" y="4499233"/>
            <a:ext cx="420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dirty="0" smtClean="0">
                <a:latin typeface="Symbol" pitchFamily="18" charset="2"/>
              </a:rPr>
              <a:t>n</a:t>
            </a:r>
            <a:r>
              <a:rPr lang="es-ES_tradnl" baseline="-25000" dirty="0" smtClean="0">
                <a:latin typeface="Symbol" pitchFamily="18" charset="2"/>
              </a:rPr>
              <a:t>0 </a:t>
            </a:r>
            <a:endParaRPr lang="es-ES_tradnl" baseline="30000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270500" y="2658765"/>
            <a:ext cx="525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latin typeface="Symbol" pitchFamily="18" charset="2"/>
              </a:rPr>
              <a:t>dn</a:t>
            </a:r>
            <a:r>
              <a:rPr lang="es-ES_tradnl" baseline="-25000"/>
              <a:t>A</a:t>
            </a:r>
            <a:endParaRPr lang="es-ES" baseline="-2500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635375" y="309056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5076825" y="309056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339975" y="2298403"/>
            <a:ext cx="1079500" cy="2527300"/>
            <a:chOff x="1474" y="1616"/>
            <a:chExt cx="680" cy="1592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610" y="1616"/>
              <a:ext cx="499" cy="1452"/>
              <a:chOff x="431" y="1298"/>
              <a:chExt cx="499" cy="1452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521" y="1298"/>
                <a:ext cx="317" cy="1406"/>
              </a:xfrm>
              <a:custGeom>
                <a:avLst/>
                <a:gdLst/>
                <a:ahLst/>
                <a:cxnLst>
                  <a:cxn ang="0">
                    <a:pos x="0" y="961"/>
                  </a:cxn>
                  <a:cxn ang="0">
                    <a:pos x="363" y="780"/>
                  </a:cxn>
                  <a:cxn ang="0">
                    <a:pos x="590" y="8"/>
                  </a:cxn>
                  <a:cxn ang="0">
                    <a:pos x="726" y="734"/>
                  </a:cxn>
                  <a:cxn ang="0">
                    <a:pos x="998" y="961"/>
                  </a:cxn>
                </a:cxnLst>
                <a:rect l="0" t="0" r="r" b="b"/>
                <a:pathLst>
                  <a:path w="998" h="961">
                    <a:moveTo>
                      <a:pt x="0" y="961"/>
                    </a:moveTo>
                    <a:cubicBezTo>
                      <a:pt x="132" y="950"/>
                      <a:pt x="265" y="939"/>
                      <a:pt x="363" y="780"/>
                    </a:cubicBezTo>
                    <a:cubicBezTo>
                      <a:pt x="461" y="621"/>
                      <a:pt x="530" y="16"/>
                      <a:pt x="590" y="8"/>
                    </a:cubicBezTo>
                    <a:cubicBezTo>
                      <a:pt x="650" y="0"/>
                      <a:pt x="658" y="575"/>
                      <a:pt x="726" y="734"/>
                    </a:cubicBezTo>
                    <a:cubicBezTo>
                      <a:pt x="794" y="893"/>
                      <a:pt x="896" y="927"/>
                      <a:pt x="998" y="96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431" y="2704"/>
                <a:ext cx="499" cy="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1474" y="1661"/>
              <a:ext cx="680" cy="1547"/>
              <a:chOff x="1474" y="1842"/>
              <a:chExt cx="680" cy="1547"/>
            </a:xfrm>
          </p:grpSpPr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1474" y="2024"/>
                <a:ext cx="680" cy="272"/>
                <a:chOff x="1474" y="2024"/>
                <a:chExt cx="680" cy="272"/>
              </a:xfrm>
            </p:grpSpPr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74" y="2024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_tradnl" dirty="0" err="1">
                      <a:latin typeface="Symbol" pitchFamily="18" charset="2"/>
                    </a:rPr>
                    <a:t>dn</a:t>
                  </a:r>
                  <a:r>
                    <a:rPr lang="es-ES_tradnl" baseline="-25000" dirty="0" err="1"/>
                    <a:t>L</a:t>
                  </a:r>
                  <a:endParaRPr lang="es-ES" baseline="-25000" dirty="0"/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1610" y="229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927" y="229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5" name="Group 24"/>
              <p:cNvGrpSpPr>
                <a:grpSpLocks/>
              </p:cNvGrpSpPr>
              <p:nvPr/>
            </p:nvGrpSpPr>
            <p:grpSpPr bwMode="auto">
              <a:xfrm>
                <a:off x="1768" y="1842"/>
                <a:ext cx="250" cy="1547"/>
                <a:chOff x="1768" y="1842"/>
                <a:chExt cx="250" cy="1547"/>
              </a:xfrm>
            </p:grpSpPr>
            <p:sp>
              <p:nvSpPr>
                <p:cNvPr id="16" name="Line 25"/>
                <p:cNvSpPr>
                  <a:spLocks noChangeShapeType="1"/>
                </p:cNvSpPr>
                <p:nvPr/>
              </p:nvSpPr>
              <p:spPr bwMode="auto">
                <a:xfrm>
                  <a:off x="1882" y="1842"/>
                  <a:ext cx="0" cy="13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768" y="3158"/>
                  <a:ext cx="25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dirty="0" err="1">
                      <a:latin typeface="Symbol" pitchFamily="18" charset="2"/>
                    </a:rPr>
                    <a:t>n</a:t>
                  </a:r>
                  <a:r>
                    <a:rPr lang="es-ES_tradnl" baseline="-25000" dirty="0" err="1"/>
                    <a:t>L</a:t>
                  </a:r>
                  <a:endParaRPr lang="es-ES_tradnl" dirty="0"/>
                </a:p>
              </p:txBody>
            </p:sp>
          </p:grpSp>
        </p:grp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3911600" y="2276178"/>
            <a:ext cx="1079500" cy="2527300"/>
            <a:chOff x="1474" y="1616"/>
            <a:chExt cx="680" cy="1592"/>
          </a:xfrm>
        </p:grpSpPr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1610" y="1616"/>
              <a:ext cx="499" cy="1452"/>
              <a:chOff x="431" y="1298"/>
              <a:chExt cx="499" cy="1452"/>
            </a:xfrm>
          </p:grpSpPr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521" y="1298"/>
                <a:ext cx="317" cy="1406"/>
              </a:xfrm>
              <a:custGeom>
                <a:avLst/>
                <a:gdLst/>
                <a:ahLst/>
                <a:cxnLst>
                  <a:cxn ang="0">
                    <a:pos x="0" y="961"/>
                  </a:cxn>
                  <a:cxn ang="0">
                    <a:pos x="363" y="780"/>
                  </a:cxn>
                  <a:cxn ang="0">
                    <a:pos x="590" y="8"/>
                  </a:cxn>
                  <a:cxn ang="0">
                    <a:pos x="726" y="734"/>
                  </a:cxn>
                  <a:cxn ang="0">
                    <a:pos x="998" y="961"/>
                  </a:cxn>
                </a:cxnLst>
                <a:rect l="0" t="0" r="r" b="b"/>
                <a:pathLst>
                  <a:path w="998" h="961">
                    <a:moveTo>
                      <a:pt x="0" y="961"/>
                    </a:moveTo>
                    <a:cubicBezTo>
                      <a:pt x="132" y="950"/>
                      <a:pt x="265" y="939"/>
                      <a:pt x="363" y="780"/>
                    </a:cubicBezTo>
                    <a:cubicBezTo>
                      <a:pt x="461" y="621"/>
                      <a:pt x="530" y="16"/>
                      <a:pt x="590" y="8"/>
                    </a:cubicBezTo>
                    <a:cubicBezTo>
                      <a:pt x="650" y="0"/>
                      <a:pt x="658" y="575"/>
                      <a:pt x="726" y="734"/>
                    </a:cubicBezTo>
                    <a:cubicBezTo>
                      <a:pt x="794" y="893"/>
                      <a:pt x="896" y="927"/>
                      <a:pt x="998" y="96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431" y="2704"/>
                <a:ext cx="499" cy="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25" name="Group 36"/>
            <p:cNvGrpSpPr>
              <a:grpSpLocks/>
            </p:cNvGrpSpPr>
            <p:nvPr/>
          </p:nvGrpSpPr>
          <p:grpSpPr bwMode="auto">
            <a:xfrm>
              <a:off x="1474" y="1661"/>
              <a:ext cx="680" cy="1547"/>
              <a:chOff x="1474" y="1842"/>
              <a:chExt cx="680" cy="1547"/>
            </a:xfrm>
          </p:grpSpPr>
          <p:grpSp>
            <p:nvGrpSpPr>
              <p:cNvPr id="26" name="Group 37"/>
              <p:cNvGrpSpPr>
                <a:grpSpLocks/>
              </p:cNvGrpSpPr>
              <p:nvPr/>
            </p:nvGrpSpPr>
            <p:grpSpPr bwMode="auto">
              <a:xfrm>
                <a:off x="1474" y="2024"/>
                <a:ext cx="680" cy="272"/>
                <a:chOff x="1474" y="2024"/>
                <a:chExt cx="680" cy="272"/>
              </a:xfrm>
            </p:grpSpPr>
            <p:sp>
              <p:nvSpPr>
                <p:cNvPr id="3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474" y="2024"/>
                  <a:ext cx="32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s-ES_tradnl">
                      <a:latin typeface="Symbol" pitchFamily="18" charset="2"/>
                    </a:rPr>
                    <a:t>dn</a:t>
                  </a:r>
                  <a:r>
                    <a:rPr lang="es-ES_tradnl" baseline="-25000"/>
                    <a:t>L</a:t>
                  </a:r>
                  <a:endParaRPr lang="es-ES" baseline="-25000"/>
                </a:p>
              </p:txBody>
            </p:sp>
            <p:sp>
              <p:nvSpPr>
                <p:cNvPr id="31" name="Line 39"/>
                <p:cNvSpPr>
                  <a:spLocks noChangeShapeType="1"/>
                </p:cNvSpPr>
                <p:nvPr/>
              </p:nvSpPr>
              <p:spPr bwMode="auto">
                <a:xfrm>
                  <a:off x="1610" y="229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927" y="229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27" name="Group 41"/>
              <p:cNvGrpSpPr>
                <a:grpSpLocks/>
              </p:cNvGrpSpPr>
              <p:nvPr/>
            </p:nvGrpSpPr>
            <p:grpSpPr bwMode="auto">
              <a:xfrm>
                <a:off x="1768" y="1842"/>
                <a:ext cx="250" cy="1547"/>
                <a:chOff x="1768" y="1842"/>
                <a:chExt cx="250" cy="1547"/>
              </a:xfrm>
            </p:grpSpPr>
            <p:sp>
              <p:nvSpPr>
                <p:cNvPr id="28" name="Line 42"/>
                <p:cNvSpPr>
                  <a:spLocks noChangeShapeType="1"/>
                </p:cNvSpPr>
                <p:nvPr/>
              </p:nvSpPr>
              <p:spPr bwMode="auto">
                <a:xfrm>
                  <a:off x="1882" y="1842"/>
                  <a:ext cx="0" cy="13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768" y="3158"/>
                  <a:ext cx="25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_tradnl" dirty="0" err="1">
                      <a:latin typeface="Symbol" pitchFamily="18" charset="2"/>
                    </a:rPr>
                    <a:t>n</a:t>
                  </a:r>
                  <a:r>
                    <a:rPr lang="es-ES_tradnl" baseline="-25000" dirty="0" err="1"/>
                    <a:t>L</a:t>
                  </a:r>
                  <a:endParaRPr lang="es-ES_tradnl" dirty="0"/>
                </a:p>
              </p:txBody>
            </p:sp>
          </p:grpSp>
        </p:grpSp>
      </p:grp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102101" y="4868565"/>
            <a:ext cx="889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dirty="0" err="1">
                <a:latin typeface="Symbol" pitchFamily="18" charset="2"/>
              </a:rPr>
              <a:t>n</a:t>
            </a:r>
            <a:r>
              <a:rPr lang="es-ES_tradnl" baseline="-25000" dirty="0" err="1"/>
              <a:t>L</a:t>
            </a:r>
            <a:r>
              <a:rPr lang="es-ES_tradnl" dirty="0"/>
              <a:t>  </a:t>
            </a:r>
            <a:r>
              <a:rPr lang="es-ES_tradnl" dirty="0">
                <a:latin typeface="Symbol" pitchFamily="18" charset="2"/>
              </a:rPr>
              <a:t>» n</a:t>
            </a:r>
            <a:r>
              <a:rPr lang="es-ES_tradnl" baseline="-25000" dirty="0">
                <a:latin typeface="Symbol" pitchFamily="18" charset="2"/>
              </a:rPr>
              <a:t>0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527049" y="908720"/>
            <a:ext cx="8077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185E-6 L 0.40556 0.00162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0781 -4.44444E-6 " pathEditMode="relative" ptsTypes="AA">
                                      <p:cBhvr>
                                        <p:cTn id="4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 animBg="1"/>
      <p:bldP spid="10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4095578"/>
              </p:ext>
            </p:extLst>
          </p:nvPr>
        </p:nvGraphicFramePr>
        <p:xfrm>
          <a:off x="3445442" y="4485178"/>
          <a:ext cx="2295525" cy="928688"/>
        </p:xfrm>
        <a:graphic>
          <a:graphicData uri="http://schemas.openxmlformats.org/presentationml/2006/ole">
            <p:oleObj spid="_x0000_s276751" name="Ecuación" r:id="rId3" imgW="1130300" imgH="457200" progId="Equation.3">
              <p:embed/>
            </p:oleObj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214291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Frequency Stability             of an Atomic Clock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2782960" y="1543458"/>
            <a:ext cx="3422650" cy="2758801"/>
            <a:chOff x="2782960" y="1543458"/>
            <a:chExt cx="3422650" cy="2758801"/>
          </a:xfrm>
        </p:grpSpPr>
        <p:graphicFrame>
          <p:nvGraphicFramePr>
            <p:cNvPr id="2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53368471"/>
                </p:ext>
              </p:extLst>
            </p:nvPr>
          </p:nvGraphicFramePr>
          <p:xfrm>
            <a:off x="2782960" y="1543458"/>
            <a:ext cx="3422650" cy="2524125"/>
          </p:xfrm>
          <a:graphic>
            <a:graphicData uri="http://schemas.openxmlformats.org/presentationml/2006/ole">
              <p:oleObj spid="_x0000_s276752" name="SPW 6.0 Graph" r:id="rId4" imgW="6539789" imgH="4823460" progId="">
                <p:embed/>
              </p:oleObj>
            </a:graphicData>
          </a:graphic>
        </p:graphicFrame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4251397" y="3905384"/>
              <a:ext cx="5476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>
                  <a:latin typeface="Symbol" pitchFamily="18" charset="2"/>
                </a:rPr>
                <a:t>n</a:t>
              </a:r>
              <a:r>
                <a:rPr lang="de-DE" sz="2000" baseline="-25000" dirty="0"/>
                <a:t>o</a:t>
              </a:r>
              <a:r>
                <a:rPr lang="de-DE" sz="2000" dirty="0"/>
                <a:t> </a:t>
              </a: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4937508" y="2716378"/>
              <a:ext cx="4714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de-DE" sz="2000" dirty="0">
                  <a:latin typeface="Symbol" pitchFamily="18" charset="2"/>
                </a:rPr>
                <a:t>Dn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4218356" y="2922575"/>
              <a:ext cx="7496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4572000" y="1924248"/>
              <a:ext cx="0" cy="1981136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2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3222259"/>
              </p:ext>
            </p:extLst>
          </p:nvPr>
        </p:nvGraphicFramePr>
        <p:xfrm>
          <a:off x="4218356" y="223866"/>
          <a:ext cx="853674" cy="523220"/>
        </p:xfrm>
        <a:graphic>
          <a:graphicData uri="http://schemas.openxmlformats.org/presentationml/2006/ole">
            <p:oleObj spid="_x0000_s276753" name="Ecuación" r:id="rId5" imgW="393529" imgH="241195" progId="Equation.3">
              <p:embed/>
            </p:oleObj>
          </a:graphicData>
        </a:graphic>
      </p:graphicFrame>
      <p:cxnSp>
        <p:nvCxnSpPr>
          <p:cNvPr id="31" name="30 Conector recto"/>
          <p:cNvCxnSpPr/>
          <p:nvPr/>
        </p:nvCxnSpPr>
        <p:spPr>
          <a:xfrm>
            <a:off x="527049" y="908720"/>
            <a:ext cx="8077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471265" y="6093296"/>
            <a:ext cx="238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Allan </a:t>
            </a:r>
            <a:r>
              <a:rPr lang="es-MX" dirty="0" err="1" smtClean="0"/>
              <a:t>Deviation</a:t>
            </a:r>
            <a:r>
              <a:rPr lang="es-MX" dirty="0" smtClean="0"/>
              <a:t> </a:t>
            </a:r>
            <a:endParaRPr lang="es-MX" dirty="0"/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3635896" y="5229200"/>
            <a:ext cx="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30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9272" y="23222"/>
            <a:ext cx="8293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</a:rPr>
              <a:t>Strategies to develop better atomic clocks</a:t>
            </a:r>
            <a:endParaRPr lang="de-DE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557227"/>
              </p:ext>
            </p:extLst>
          </p:nvPr>
        </p:nvGraphicFramePr>
        <p:xfrm>
          <a:off x="1749177" y="4367213"/>
          <a:ext cx="863600" cy="555625"/>
        </p:xfrm>
        <a:graphic>
          <a:graphicData uri="http://schemas.openxmlformats.org/presentationml/2006/ole">
            <p:oleObj spid="_x0000_s278055" name="Ecuación" r:id="rId3" imgW="571252" imgH="241195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0339315"/>
              </p:ext>
            </p:extLst>
          </p:nvPr>
        </p:nvGraphicFramePr>
        <p:xfrm>
          <a:off x="1763688" y="4938713"/>
          <a:ext cx="892175" cy="322262"/>
        </p:xfrm>
        <a:graphic>
          <a:graphicData uri="http://schemas.openxmlformats.org/presentationml/2006/ole">
            <p:oleObj spid="_x0000_s278056" name="Ecuación" r:id="rId4" imgW="444307" imgH="13963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4934057"/>
              </p:ext>
            </p:extLst>
          </p:nvPr>
        </p:nvGraphicFramePr>
        <p:xfrm>
          <a:off x="1547664" y="3143248"/>
          <a:ext cx="1143008" cy="998537"/>
        </p:xfrm>
        <a:graphic>
          <a:graphicData uri="http://schemas.openxmlformats.org/presentationml/2006/ole">
            <p:oleObj spid="_x0000_s278057" name="Ecuación" r:id="rId5" imgW="622030" imgH="431613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5026586"/>
              </p:ext>
            </p:extLst>
          </p:nvPr>
        </p:nvGraphicFramePr>
        <p:xfrm>
          <a:off x="1619672" y="3573470"/>
          <a:ext cx="1111251" cy="998538"/>
        </p:xfrm>
        <a:graphic>
          <a:graphicData uri="http://schemas.openxmlformats.org/presentationml/2006/ole">
            <p:oleObj spid="_x0000_s278058" name="Ecuación" r:id="rId6" imgW="596900" imgH="431800" progId="Equation.3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34688" y="3429000"/>
            <a:ext cx="540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Cold</a:t>
            </a:r>
            <a:r>
              <a:rPr lang="es-MX" dirty="0" smtClean="0"/>
              <a:t> </a:t>
            </a:r>
            <a:r>
              <a:rPr lang="es-MX" dirty="0" err="1" smtClean="0"/>
              <a:t>atoms</a:t>
            </a:r>
            <a:r>
              <a:rPr lang="es-MX" dirty="0" smtClean="0"/>
              <a:t>  and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lifetime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excited</a:t>
            </a:r>
            <a:r>
              <a:rPr lang="es-MX" dirty="0" smtClean="0"/>
              <a:t> </a:t>
            </a:r>
            <a:r>
              <a:rPr lang="es-MX" dirty="0" err="1" smtClean="0"/>
              <a:t>states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834688" y="384548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Optical</a:t>
            </a:r>
            <a:r>
              <a:rPr lang="es-MX" dirty="0" smtClean="0"/>
              <a:t> </a:t>
            </a:r>
            <a:r>
              <a:rPr lang="es-MX" dirty="0" err="1" smtClean="0"/>
              <a:t>Frequencies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34688" y="4416990"/>
            <a:ext cx="33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Large</a:t>
            </a:r>
            <a:r>
              <a:rPr lang="es-MX" dirty="0" smtClean="0"/>
              <a:t> </a:t>
            </a:r>
            <a:r>
              <a:rPr lang="es-MX" dirty="0" err="1" smtClean="0"/>
              <a:t>amount</a:t>
            </a:r>
            <a:r>
              <a:rPr lang="es-MX" dirty="0" smtClean="0"/>
              <a:t> of </a:t>
            </a:r>
            <a:r>
              <a:rPr lang="es-MX" dirty="0" err="1" smtClean="0"/>
              <a:t>atoms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34688" y="491705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Large</a:t>
            </a:r>
            <a:r>
              <a:rPr lang="es-MX" dirty="0" smtClean="0"/>
              <a:t> </a:t>
            </a:r>
            <a:r>
              <a:rPr lang="es-MX" dirty="0" err="1" smtClean="0"/>
              <a:t>averaging</a:t>
            </a:r>
            <a:r>
              <a:rPr lang="es-MX" dirty="0" smtClean="0"/>
              <a:t> times / </a:t>
            </a:r>
            <a:r>
              <a:rPr lang="es-MX" dirty="0" err="1" smtClean="0"/>
              <a:t>robust</a:t>
            </a:r>
            <a:r>
              <a:rPr lang="es-MX" dirty="0" smtClean="0"/>
              <a:t> </a:t>
            </a:r>
            <a:r>
              <a:rPr lang="es-MX" dirty="0" err="1" smtClean="0"/>
              <a:t>systems</a:t>
            </a: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3439952"/>
              </p:ext>
            </p:extLst>
          </p:nvPr>
        </p:nvGraphicFramePr>
        <p:xfrm>
          <a:off x="2578562" y="1772816"/>
          <a:ext cx="3662363" cy="1289050"/>
        </p:xfrm>
        <a:graphic>
          <a:graphicData uri="http://schemas.openxmlformats.org/presentationml/2006/ole">
            <p:oleObj spid="_x0000_s278059" name="Ecuación" r:id="rId7" imgW="1803400" imgH="635000" progId="Equation.3">
              <p:embed/>
            </p:oleObj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8586137"/>
              </p:ext>
            </p:extLst>
          </p:nvPr>
        </p:nvGraphicFramePr>
        <p:xfrm>
          <a:off x="2699792" y="404664"/>
          <a:ext cx="3384376" cy="480106"/>
        </p:xfrm>
        <a:graphic>
          <a:graphicData uri="http://schemas.openxmlformats.org/presentationml/2006/ole">
            <p:oleObj spid="_x0000_s278060" name="Ecuación" r:id="rId8" imgW="1790700" imgH="254000" progId="Equation.3">
              <p:embed/>
            </p:oleObj>
          </a:graphicData>
        </a:graphic>
      </p:graphicFrame>
      <p:cxnSp>
        <p:nvCxnSpPr>
          <p:cNvPr id="15" name="14 Conector recto"/>
          <p:cNvCxnSpPr/>
          <p:nvPr/>
        </p:nvCxnSpPr>
        <p:spPr>
          <a:xfrm>
            <a:off x="611432" y="908720"/>
            <a:ext cx="8077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45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2051720" y="285293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Nuclear </a:t>
            </a:r>
            <a:r>
              <a:rPr lang="es-MX" sz="3200" b="1" dirty="0" err="1" smtClean="0"/>
              <a:t>Magnetic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Resonance</a:t>
            </a:r>
            <a:r>
              <a:rPr lang="es-MX" sz="3200" b="1" dirty="0" smtClean="0"/>
              <a:t> and </a:t>
            </a:r>
            <a:r>
              <a:rPr lang="es-MX" sz="3200" b="1" dirty="0" err="1" smtClean="0"/>
              <a:t>atomic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clocks</a:t>
            </a:r>
            <a:endParaRPr lang="es-MX" sz="32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877272"/>
            <a:ext cx="2160239" cy="5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73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288298" y="22438"/>
            <a:ext cx="8496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800" b="1" dirty="0" smtClean="0">
                <a:latin typeface="+mn-lt"/>
              </a:rPr>
              <a:t>Spin </a:t>
            </a:r>
            <a:r>
              <a:rPr lang="es-MX" sz="2800" b="1" dirty="0" err="1" smtClean="0">
                <a:latin typeface="+mn-lt"/>
              </a:rPr>
              <a:t>invertion</a:t>
            </a:r>
            <a:r>
              <a:rPr lang="es-MX" sz="2800" b="1" dirty="0" smtClean="0">
                <a:latin typeface="+mn-lt"/>
              </a:rPr>
              <a:t> </a:t>
            </a:r>
            <a:r>
              <a:rPr lang="es-MX" sz="2800" b="1" dirty="0" err="1" smtClean="0">
                <a:latin typeface="+mn-lt"/>
              </a:rPr>
              <a:t>by</a:t>
            </a:r>
            <a:r>
              <a:rPr lang="es-MX" sz="2800" b="1" dirty="0" smtClean="0">
                <a:latin typeface="+mn-lt"/>
              </a:rPr>
              <a:t> </a:t>
            </a:r>
            <a:r>
              <a:rPr lang="es-MX" sz="2800" b="1" dirty="0" err="1" smtClean="0">
                <a:latin typeface="+mn-lt"/>
              </a:rPr>
              <a:t>the</a:t>
            </a:r>
            <a:r>
              <a:rPr lang="es-MX" sz="2800" b="1" dirty="0" smtClean="0">
                <a:latin typeface="+mn-lt"/>
              </a:rPr>
              <a:t> </a:t>
            </a:r>
            <a:r>
              <a:rPr lang="es-MX" sz="2800" b="1" dirty="0" err="1" smtClean="0">
                <a:latin typeface="+mn-lt"/>
              </a:rPr>
              <a:t>action</a:t>
            </a:r>
            <a:r>
              <a:rPr lang="es-MX" sz="2800" b="1" dirty="0" smtClean="0">
                <a:latin typeface="+mn-lt"/>
              </a:rPr>
              <a:t> of a </a:t>
            </a:r>
            <a:r>
              <a:rPr lang="es-MX" sz="2800" b="1" dirty="0" err="1" smtClean="0">
                <a:latin typeface="+mn-lt"/>
              </a:rPr>
              <a:t>rotating</a:t>
            </a:r>
            <a:r>
              <a:rPr lang="es-MX" sz="2800" b="1" dirty="0" smtClean="0">
                <a:latin typeface="+mn-lt"/>
              </a:rPr>
              <a:t> </a:t>
            </a:r>
            <a:r>
              <a:rPr lang="es-MX" sz="2800" b="1" dirty="0" err="1" smtClean="0">
                <a:latin typeface="+mn-lt"/>
              </a:rPr>
              <a:t>magnetic</a:t>
            </a:r>
            <a:r>
              <a:rPr lang="es-MX" sz="2800" b="1" dirty="0" smtClean="0">
                <a:latin typeface="+mn-lt"/>
              </a:rPr>
              <a:t> </a:t>
            </a:r>
            <a:r>
              <a:rPr lang="es-MX" sz="2800" b="1" dirty="0" err="1" smtClean="0">
                <a:latin typeface="+mn-lt"/>
              </a:rPr>
              <a:t>field</a:t>
            </a:r>
            <a:r>
              <a:rPr lang="es-MX" sz="2800" b="1" dirty="0" smtClean="0">
                <a:latin typeface="+mn-lt"/>
              </a:rPr>
              <a:t> </a:t>
            </a:r>
            <a:r>
              <a:rPr lang="es-MX" dirty="0" err="1" smtClean="0"/>
              <a:t>Rabi´s</a:t>
            </a:r>
            <a:r>
              <a:rPr lang="es-MX" dirty="0" smtClean="0"/>
              <a:t> </a:t>
            </a:r>
            <a:r>
              <a:rPr lang="es-MX" dirty="0" err="1" smtClean="0"/>
              <a:t>Method</a:t>
            </a:r>
            <a:endParaRPr lang="es-ES" dirty="0"/>
          </a:p>
        </p:txBody>
      </p:sp>
      <p:sp>
        <p:nvSpPr>
          <p:cNvPr id="3080" name="Text Box 46"/>
          <p:cNvSpPr txBox="1">
            <a:spLocks noChangeArrowheads="1"/>
          </p:cNvSpPr>
          <p:nvPr/>
        </p:nvSpPr>
        <p:spPr bwMode="auto">
          <a:xfrm>
            <a:off x="4855518" y="1481142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/>
              <a:t>z</a:t>
            </a:r>
            <a:endParaRPr lang="es-ES" sz="2400"/>
          </a:p>
        </p:txBody>
      </p:sp>
      <p:sp>
        <p:nvSpPr>
          <p:cNvPr id="3112" name="Line 4"/>
          <p:cNvSpPr>
            <a:spLocks noChangeShapeType="1"/>
          </p:cNvSpPr>
          <p:nvPr/>
        </p:nvSpPr>
        <p:spPr bwMode="auto">
          <a:xfrm rot="1735743">
            <a:off x="4854825" y="2671280"/>
            <a:ext cx="0" cy="2276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13" name="Oval 5"/>
          <p:cNvSpPr>
            <a:spLocks noChangeArrowheads="1"/>
          </p:cNvSpPr>
          <p:nvPr/>
        </p:nvSpPr>
        <p:spPr bwMode="auto">
          <a:xfrm rot="1735743">
            <a:off x="4464535" y="3448654"/>
            <a:ext cx="750888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09" name="Line 15"/>
          <p:cNvSpPr>
            <a:spLocks noChangeShapeType="1"/>
          </p:cNvSpPr>
          <p:nvPr/>
        </p:nvSpPr>
        <p:spPr bwMode="auto">
          <a:xfrm>
            <a:off x="4845994" y="2720980"/>
            <a:ext cx="0" cy="21574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110" name="Group 16"/>
          <p:cNvGrpSpPr>
            <a:grpSpLocks/>
          </p:cNvGrpSpPr>
          <p:nvPr/>
        </p:nvGrpSpPr>
        <p:grpSpPr bwMode="auto">
          <a:xfrm>
            <a:off x="1056631" y="5167318"/>
            <a:ext cx="4362450" cy="427038"/>
            <a:chOff x="490" y="3232"/>
            <a:chExt cx="2748" cy="269"/>
          </a:xfrm>
        </p:grpSpPr>
        <p:graphicFrame>
          <p:nvGraphicFramePr>
            <p:cNvPr id="307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51486334"/>
                </p:ext>
              </p:extLst>
            </p:nvPr>
          </p:nvGraphicFramePr>
          <p:xfrm>
            <a:off x="2461" y="3232"/>
            <a:ext cx="777" cy="269"/>
          </p:xfrm>
          <a:graphic>
            <a:graphicData uri="http://schemas.openxmlformats.org/presentationml/2006/ole">
              <p:oleObj spid="_x0000_s279730" name="Ecuación" r:id="rId3" imgW="660400" imgH="228600" progId="Equation.3">
                <p:embed/>
              </p:oleObj>
            </a:graphicData>
          </a:graphic>
        </p:graphicFrame>
        <p:sp>
          <p:nvSpPr>
            <p:cNvPr id="3111" name="Text Box 18"/>
            <p:cNvSpPr txBox="1">
              <a:spLocks noChangeArrowheads="1"/>
            </p:cNvSpPr>
            <p:nvPr/>
          </p:nvSpPr>
          <p:spPr bwMode="auto">
            <a:xfrm>
              <a:off x="490" y="3251"/>
              <a:ext cx="20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1800" dirty="0" err="1" smtClean="0"/>
                <a:t>Constant</a:t>
              </a:r>
              <a:r>
                <a:rPr lang="es-MX" sz="1800" dirty="0" smtClean="0"/>
                <a:t> </a:t>
              </a:r>
              <a:r>
                <a:rPr lang="es-MX" sz="1800" dirty="0" err="1" smtClean="0"/>
                <a:t>magnetic</a:t>
              </a:r>
              <a:r>
                <a:rPr lang="es-MX" sz="1800" dirty="0" smtClean="0"/>
                <a:t> </a:t>
              </a:r>
              <a:r>
                <a:rPr lang="es-MX" sz="1800" dirty="0" err="1" smtClean="0"/>
                <a:t>field</a:t>
              </a:r>
              <a:endParaRPr lang="es-ES" sz="1800" dirty="0"/>
            </a:p>
          </p:txBody>
        </p:sp>
      </p:grpSp>
      <p:sp>
        <p:nvSpPr>
          <p:cNvPr id="3108" name="Text Box 20"/>
          <p:cNvSpPr txBox="1">
            <a:spLocks noChangeArrowheads="1"/>
          </p:cNvSpPr>
          <p:nvPr/>
        </p:nvSpPr>
        <p:spPr bwMode="auto">
          <a:xfrm>
            <a:off x="683568" y="1754192"/>
            <a:ext cx="3813175" cy="36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800" dirty="0" err="1" smtClean="0"/>
              <a:t>Larmour</a:t>
            </a:r>
            <a:r>
              <a:rPr lang="es-MX" sz="1800" dirty="0" smtClean="0"/>
              <a:t> </a:t>
            </a:r>
            <a:r>
              <a:rPr lang="es-MX" sz="1800" dirty="0" err="1" smtClean="0"/>
              <a:t>Frequency</a:t>
            </a:r>
            <a:endParaRPr lang="es-ES" sz="1800" dirty="0"/>
          </a:p>
        </p:txBody>
      </p:sp>
      <p:graphicFrame>
        <p:nvGraphicFramePr>
          <p:cNvPr id="307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8472882"/>
              </p:ext>
            </p:extLst>
          </p:nvPr>
        </p:nvGraphicFramePr>
        <p:xfrm>
          <a:off x="1637656" y="2197105"/>
          <a:ext cx="1903413" cy="663575"/>
        </p:xfrm>
        <a:graphic>
          <a:graphicData uri="http://schemas.openxmlformats.org/presentationml/2006/ole">
            <p:oleObj spid="_x0000_s279731" name="Ecuación" r:id="rId4" imgW="1129810" imgH="393529" progId="Equation.3">
              <p:embed/>
            </p:oleObj>
          </a:graphicData>
        </a:graphic>
      </p:graphicFrame>
      <p:grpSp>
        <p:nvGrpSpPr>
          <p:cNvPr id="3103" name="Group 23"/>
          <p:cNvGrpSpPr>
            <a:grpSpLocks/>
          </p:cNvGrpSpPr>
          <p:nvPr/>
        </p:nvGrpSpPr>
        <p:grpSpPr bwMode="auto">
          <a:xfrm>
            <a:off x="4276081" y="2338392"/>
            <a:ext cx="1127125" cy="701675"/>
            <a:chOff x="772" y="2794"/>
            <a:chExt cx="1017" cy="503"/>
          </a:xfrm>
        </p:grpSpPr>
        <p:sp>
          <p:nvSpPr>
            <p:cNvPr id="3105" name="Oval 24"/>
            <p:cNvSpPr>
              <a:spLocks noChangeArrowheads="1"/>
            </p:cNvSpPr>
            <p:nvPr/>
          </p:nvSpPr>
          <p:spPr bwMode="auto">
            <a:xfrm>
              <a:off x="772" y="2954"/>
              <a:ext cx="1017" cy="34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06" name="Rectangle 25"/>
            <p:cNvSpPr>
              <a:spLocks noChangeArrowheads="1"/>
            </p:cNvSpPr>
            <p:nvPr/>
          </p:nvSpPr>
          <p:spPr bwMode="auto">
            <a:xfrm>
              <a:off x="981" y="2794"/>
              <a:ext cx="624" cy="270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07" name="Line 26"/>
            <p:cNvSpPr>
              <a:spLocks noChangeShapeType="1"/>
            </p:cNvSpPr>
            <p:nvPr/>
          </p:nvSpPr>
          <p:spPr bwMode="auto">
            <a:xfrm>
              <a:off x="1569" y="2990"/>
              <a:ext cx="110" cy="3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04" name="Text Box 27"/>
          <p:cNvSpPr txBox="1">
            <a:spLocks noChangeArrowheads="1"/>
          </p:cNvSpPr>
          <p:nvPr/>
        </p:nvSpPr>
        <p:spPr bwMode="auto">
          <a:xfrm>
            <a:off x="5140474" y="2202501"/>
            <a:ext cx="525463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dirty="0">
                <a:sym typeface="Symbol" charset="0"/>
              </a:rPr>
              <a:t></a:t>
            </a:r>
            <a:r>
              <a:rPr lang="es-MX" sz="2400" baseline="-25000" dirty="0">
                <a:sym typeface="Symbol" charset="0"/>
              </a:rPr>
              <a:t>0</a:t>
            </a:r>
            <a:endParaRPr lang="es-ES" sz="2400" baseline="-25000" dirty="0"/>
          </a:p>
        </p:txBody>
      </p:sp>
      <p:sp>
        <p:nvSpPr>
          <p:cNvPr id="3085" name="Line 45"/>
          <p:cNvSpPr>
            <a:spLocks noChangeShapeType="1"/>
          </p:cNvSpPr>
          <p:nvPr/>
        </p:nvSpPr>
        <p:spPr bwMode="auto">
          <a:xfrm>
            <a:off x="4855519" y="1617667"/>
            <a:ext cx="0" cy="363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7" name="Freeform 51"/>
          <p:cNvSpPr>
            <a:spLocks/>
          </p:cNvSpPr>
          <p:nvPr/>
        </p:nvSpPr>
        <p:spPr bwMode="auto">
          <a:xfrm rot="2130326">
            <a:off x="4819006" y="3152780"/>
            <a:ext cx="357188" cy="58738"/>
          </a:xfrm>
          <a:custGeom>
            <a:avLst/>
            <a:gdLst>
              <a:gd name="T0" fmla="*/ 0 w 5012"/>
              <a:gd name="T1" fmla="*/ 37 h 1093"/>
              <a:gd name="T2" fmla="*/ 73 w 5012"/>
              <a:gd name="T3" fmla="*/ 7 h 1093"/>
              <a:gd name="T4" fmla="*/ 149 w 5012"/>
              <a:gd name="T5" fmla="*/ 4 h 1093"/>
              <a:gd name="T6" fmla="*/ 225 w 5012"/>
              <a:gd name="T7" fmla="*/ 32 h 1093"/>
              <a:gd name="T8" fmla="*/ 0 60000 65536"/>
              <a:gd name="T9" fmla="*/ 0 60000 65536"/>
              <a:gd name="T10" fmla="*/ 0 60000 65536"/>
              <a:gd name="T11" fmla="*/ 0 60000 65536"/>
              <a:gd name="T12" fmla="*/ 0 w 5012"/>
              <a:gd name="T13" fmla="*/ 0 h 1093"/>
              <a:gd name="T14" fmla="*/ 5012 w 5012"/>
              <a:gd name="T15" fmla="*/ 1093 h 10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12" h="1093">
                <a:moveTo>
                  <a:pt x="0" y="1093"/>
                </a:moveTo>
                <a:cubicBezTo>
                  <a:pt x="539" y="726"/>
                  <a:pt x="1078" y="359"/>
                  <a:pt x="1630" y="198"/>
                </a:cubicBezTo>
                <a:cubicBezTo>
                  <a:pt x="2182" y="37"/>
                  <a:pt x="2745" y="0"/>
                  <a:pt x="3309" y="125"/>
                </a:cubicBezTo>
                <a:cubicBezTo>
                  <a:pt x="3873" y="250"/>
                  <a:pt x="4442" y="598"/>
                  <a:pt x="5012" y="946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8" name="Text Box 52"/>
          <p:cNvSpPr txBox="1">
            <a:spLocks noChangeArrowheads="1"/>
          </p:cNvSpPr>
          <p:nvPr/>
        </p:nvSpPr>
        <p:spPr bwMode="auto">
          <a:xfrm>
            <a:off x="5158731" y="3170243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>
                <a:sym typeface="Symbol" charset="0"/>
              </a:rPr>
              <a:t></a:t>
            </a:r>
            <a:endParaRPr lang="es-ES" sz="2400"/>
          </a:p>
        </p:txBody>
      </p:sp>
      <p:cxnSp>
        <p:nvCxnSpPr>
          <p:cNvPr id="42" name="41 Conector recto"/>
          <p:cNvCxnSpPr/>
          <p:nvPr/>
        </p:nvCxnSpPr>
        <p:spPr>
          <a:xfrm>
            <a:off x="611432" y="908720"/>
            <a:ext cx="8077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673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67241" y="22438"/>
            <a:ext cx="8496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700" b="1" dirty="0" smtClean="0">
                <a:latin typeface="+mn-lt"/>
              </a:rPr>
              <a:t>Spin </a:t>
            </a:r>
            <a:r>
              <a:rPr lang="es-MX" sz="2700" b="1" dirty="0" err="1" smtClean="0">
                <a:latin typeface="+mn-lt"/>
              </a:rPr>
              <a:t>invertion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by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the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action</a:t>
            </a:r>
            <a:r>
              <a:rPr lang="es-MX" sz="2700" b="1" dirty="0" smtClean="0">
                <a:latin typeface="+mn-lt"/>
              </a:rPr>
              <a:t> of a </a:t>
            </a:r>
            <a:r>
              <a:rPr lang="es-MX" sz="2700" b="1" dirty="0" err="1" smtClean="0">
                <a:latin typeface="+mn-lt"/>
              </a:rPr>
              <a:t>rotating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magnetic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field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Rabi´s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Method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4171950" y="1643658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/>
              <a:t>z</a:t>
            </a:r>
            <a:endParaRPr lang="es-ES" sz="240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rot="1735743">
            <a:off x="4171257" y="2833796"/>
            <a:ext cx="0" cy="2276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 rot="1735743">
            <a:off x="3780967" y="3611170"/>
            <a:ext cx="750888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4162426" y="2883496"/>
            <a:ext cx="0" cy="21574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73063" y="5329834"/>
            <a:ext cx="4362450" cy="427038"/>
            <a:chOff x="490" y="3232"/>
            <a:chExt cx="2748" cy="269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80877107"/>
                </p:ext>
              </p:extLst>
            </p:nvPr>
          </p:nvGraphicFramePr>
          <p:xfrm>
            <a:off x="2461" y="3232"/>
            <a:ext cx="777" cy="269"/>
          </p:xfrm>
          <a:graphic>
            <a:graphicData uri="http://schemas.openxmlformats.org/presentationml/2006/ole">
              <p:oleObj spid="_x0000_s280836" name="Ecuación" r:id="rId3" imgW="660400" imgH="228600" progId="Equation.3">
                <p:embed/>
              </p:oleObj>
            </a:graphicData>
          </a:graphic>
        </p:graphicFrame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90" y="3251"/>
              <a:ext cx="20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1800" dirty="0" err="1" smtClean="0"/>
                <a:t>Constant</a:t>
              </a:r>
              <a:r>
                <a:rPr lang="es-MX" sz="1800" dirty="0" smtClean="0"/>
                <a:t> </a:t>
              </a:r>
              <a:r>
                <a:rPr lang="es-MX" sz="1800" dirty="0" err="1" smtClean="0"/>
                <a:t>magnetic</a:t>
              </a:r>
              <a:r>
                <a:rPr lang="es-MX" sz="1800" dirty="0" smtClean="0"/>
                <a:t> </a:t>
              </a:r>
              <a:r>
                <a:rPr lang="es-MX" sz="1800" dirty="0" err="1" smtClean="0"/>
                <a:t>field</a:t>
              </a:r>
              <a:endParaRPr lang="es-ES" sz="1800" dirty="0"/>
            </a:p>
          </p:txBody>
        </p:sp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916708"/>
            <a:ext cx="3813175" cy="36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800" dirty="0" err="1" smtClean="0"/>
              <a:t>Larmour</a:t>
            </a:r>
            <a:r>
              <a:rPr lang="es-MX" sz="1800" dirty="0" smtClean="0"/>
              <a:t> </a:t>
            </a:r>
            <a:r>
              <a:rPr lang="es-MX" sz="1800" dirty="0" err="1" smtClean="0"/>
              <a:t>Frequency</a:t>
            </a:r>
            <a:endParaRPr lang="es-ES" sz="1800" dirty="0"/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6367498"/>
              </p:ext>
            </p:extLst>
          </p:nvPr>
        </p:nvGraphicFramePr>
        <p:xfrm>
          <a:off x="954088" y="2359621"/>
          <a:ext cx="1903413" cy="663575"/>
        </p:xfrm>
        <a:graphic>
          <a:graphicData uri="http://schemas.openxmlformats.org/presentationml/2006/ole">
            <p:oleObj spid="_x0000_s280837" name="Ecuación" r:id="rId4" imgW="1129810" imgH="393529" progId="Equation.3">
              <p:embed/>
            </p:oleObj>
          </a:graphicData>
        </a:graphic>
      </p:graphicFrame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3592513" y="2500908"/>
            <a:ext cx="1127125" cy="701675"/>
            <a:chOff x="772" y="2794"/>
            <a:chExt cx="1017" cy="503"/>
          </a:xfrm>
        </p:grpSpPr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772" y="2954"/>
              <a:ext cx="1017" cy="34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981" y="2794"/>
              <a:ext cx="624" cy="270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1569" y="2990"/>
              <a:ext cx="110" cy="3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456906" y="2365017"/>
            <a:ext cx="525463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dirty="0">
                <a:sym typeface="Symbol" charset="0"/>
              </a:rPr>
              <a:t></a:t>
            </a:r>
            <a:r>
              <a:rPr lang="es-MX" sz="2400" baseline="-25000" dirty="0">
                <a:sym typeface="Symbol" charset="0"/>
              </a:rPr>
              <a:t>0</a:t>
            </a:r>
            <a:endParaRPr lang="es-ES" sz="2400" baseline="-25000" dirty="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6592888" y="3775671"/>
            <a:ext cx="13033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6088063" y="2920008"/>
            <a:ext cx="1652588" cy="717550"/>
            <a:chOff x="2515" y="1167"/>
            <a:chExt cx="1041" cy="452"/>
          </a:xfrm>
        </p:grpSpPr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515" y="1177"/>
              <a:ext cx="710" cy="442"/>
              <a:chOff x="772" y="2794"/>
              <a:chExt cx="1017" cy="503"/>
            </a:xfrm>
          </p:grpSpPr>
          <p:sp>
            <p:nvSpPr>
              <p:cNvPr id="21" name="Oval 33"/>
              <p:cNvSpPr>
                <a:spLocks noChangeArrowheads="1"/>
              </p:cNvSpPr>
              <p:nvPr/>
            </p:nvSpPr>
            <p:spPr bwMode="auto">
              <a:xfrm>
                <a:off x="772" y="2954"/>
                <a:ext cx="1017" cy="343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" name="Rectangle 34"/>
              <p:cNvSpPr>
                <a:spLocks noChangeArrowheads="1"/>
              </p:cNvSpPr>
              <p:nvPr/>
            </p:nvSpPr>
            <p:spPr bwMode="auto">
              <a:xfrm>
                <a:off x="981" y="2794"/>
                <a:ext cx="624" cy="270"/>
              </a:xfrm>
              <a:prstGeom prst="rect">
                <a:avLst/>
              </a:prstGeom>
              <a:solidFill>
                <a:schemeClr val="bg1"/>
              </a:solidFill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>
                <a:off x="1569" y="2990"/>
                <a:ext cx="110" cy="3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3225" y="1167"/>
              <a:ext cx="331" cy="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400" dirty="0">
                  <a:sym typeface="Symbol" charset="0"/>
                </a:rPr>
                <a:t></a:t>
              </a:r>
              <a:endParaRPr lang="es-ES" sz="2400" baseline="-25000" dirty="0"/>
            </a:p>
          </p:txBody>
        </p:sp>
      </p:grp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6570663" y="2097683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6565272"/>
              </p:ext>
            </p:extLst>
          </p:nvPr>
        </p:nvGraphicFramePr>
        <p:xfrm>
          <a:off x="5364163" y="5342533"/>
          <a:ext cx="2935288" cy="403225"/>
        </p:xfrm>
        <a:graphic>
          <a:graphicData uri="http://schemas.openxmlformats.org/presentationml/2006/ole">
            <p:oleObj spid="_x0000_s280838" name="EcuaciÛn" r:id="rId5" imgW="1574117" imgH="215806" progId="Equation.3">
              <p:embed/>
            </p:oleObj>
          </a:graphicData>
        </a:graphic>
      </p:graphicFrame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5364163" y="5883871"/>
            <a:ext cx="2919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800" dirty="0" err="1" smtClean="0"/>
              <a:t>Rotating</a:t>
            </a:r>
            <a:r>
              <a:rPr lang="es-MX" sz="1800" dirty="0" smtClean="0"/>
              <a:t> </a:t>
            </a:r>
            <a:r>
              <a:rPr lang="es-MX" sz="1800" dirty="0" err="1" smtClean="0"/>
              <a:t>magnetic</a:t>
            </a:r>
            <a:r>
              <a:rPr lang="es-MX" sz="1800" dirty="0" smtClean="0"/>
              <a:t> </a:t>
            </a:r>
            <a:r>
              <a:rPr lang="es-MX" sz="1800" dirty="0" err="1" smtClean="0"/>
              <a:t>field</a:t>
            </a:r>
            <a:r>
              <a:rPr lang="es-MX" sz="1800" dirty="0" smtClean="0"/>
              <a:t> perpendicular </a:t>
            </a:r>
            <a:r>
              <a:rPr lang="es-MX" sz="1800" dirty="0" err="1" smtClean="0"/>
              <a:t>to</a:t>
            </a:r>
            <a:r>
              <a:rPr lang="es-MX" sz="1800" dirty="0" smtClean="0"/>
              <a:t> </a:t>
            </a:r>
            <a:r>
              <a:rPr lang="es-MX" sz="1800" b="1" dirty="0"/>
              <a:t>H</a:t>
            </a:r>
            <a:r>
              <a:rPr lang="es-MX" sz="1800" baseline="-25000" dirty="0"/>
              <a:t>0</a:t>
            </a:r>
            <a:endParaRPr lang="es-ES" sz="1800" b="1" dirty="0"/>
          </a:p>
        </p:txBody>
      </p:sp>
      <p:sp>
        <p:nvSpPr>
          <p:cNvPr id="27" name="Line 45"/>
          <p:cNvSpPr>
            <a:spLocks noChangeShapeType="1"/>
          </p:cNvSpPr>
          <p:nvPr/>
        </p:nvSpPr>
        <p:spPr bwMode="auto">
          <a:xfrm>
            <a:off x="4171951" y="1780183"/>
            <a:ext cx="0" cy="363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" name="Freeform 51"/>
          <p:cNvSpPr>
            <a:spLocks/>
          </p:cNvSpPr>
          <p:nvPr/>
        </p:nvSpPr>
        <p:spPr bwMode="auto">
          <a:xfrm rot="2130326">
            <a:off x="4135438" y="3315296"/>
            <a:ext cx="357188" cy="58738"/>
          </a:xfrm>
          <a:custGeom>
            <a:avLst/>
            <a:gdLst>
              <a:gd name="T0" fmla="*/ 0 w 5012"/>
              <a:gd name="T1" fmla="*/ 37 h 1093"/>
              <a:gd name="T2" fmla="*/ 73 w 5012"/>
              <a:gd name="T3" fmla="*/ 7 h 1093"/>
              <a:gd name="T4" fmla="*/ 149 w 5012"/>
              <a:gd name="T5" fmla="*/ 4 h 1093"/>
              <a:gd name="T6" fmla="*/ 225 w 5012"/>
              <a:gd name="T7" fmla="*/ 32 h 1093"/>
              <a:gd name="T8" fmla="*/ 0 60000 65536"/>
              <a:gd name="T9" fmla="*/ 0 60000 65536"/>
              <a:gd name="T10" fmla="*/ 0 60000 65536"/>
              <a:gd name="T11" fmla="*/ 0 60000 65536"/>
              <a:gd name="T12" fmla="*/ 0 w 5012"/>
              <a:gd name="T13" fmla="*/ 0 h 1093"/>
              <a:gd name="T14" fmla="*/ 5012 w 5012"/>
              <a:gd name="T15" fmla="*/ 1093 h 10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12" h="1093">
                <a:moveTo>
                  <a:pt x="0" y="1093"/>
                </a:moveTo>
                <a:cubicBezTo>
                  <a:pt x="539" y="726"/>
                  <a:pt x="1078" y="359"/>
                  <a:pt x="1630" y="198"/>
                </a:cubicBezTo>
                <a:cubicBezTo>
                  <a:pt x="2182" y="37"/>
                  <a:pt x="2745" y="0"/>
                  <a:pt x="3309" y="125"/>
                </a:cubicBezTo>
                <a:cubicBezTo>
                  <a:pt x="3873" y="250"/>
                  <a:pt x="4442" y="598"/>
                  <a:pt x="5012" y="946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4475163" y="3332759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>
                <a:sym typeface="Symbol" charset="0"/>
              </a:rPr>
              <a:t></a:t>
            </a:r>
            <a:endParaRPr lang="es-ES" sz="2400"/>
          </a:p>
        </p:txBody>
      </p:sp>
      <p:cxnSp>
        <p:nvCxnSpPr>
          <p:cNvPr id="30" name="29 Conector recto"/>
          <p:cNvCxnSpPr/>
          <p:nvPr/>
        </p:nvCxnSpPr>
        <p:spPr>
          <a:xfrm>
            <a:off x="611432" y="908720"/>
            <a:ext cx="8077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08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22438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700" b="1" dirty="0" smtClean="0">
                <a:latin typeface="+mn-lt"/>
              </a:rPr>
              <a:t>Spin </a:t>
            </a:r>
            <a:r>
              <a:rPr lang="es-MX" sz="2700" b="1" dirty="0" err="1" smtClean="0">
                <a:latin typeface="+mn-lt"/>
              </a:rPr>
              <a:t>invertion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by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the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action</a:t>
            </a:r>
            <a:r>
              <a:rPr lang="es-MX" sz="2700" b="1" dirty="0" smtClean="0">
                <a:latin typeface="+mn-lt"/>
              </a:rPr>
              <a:t> of a </a:t>
            </a:r>
            <a:r>
              <a:rPr lang="es-MX" sz="2700" b="1" dirty="0" err="1" smtClean="0">
                <a:latin typeface="+mn-lt"/>
              </a:rPr>
              <a:t>pulsed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rotating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magnetic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sz="2700" b="1" dirty="0" err="1" smtClean="0">
                <a:latin typeface="+mn-lt"/>
              </a:rPr>
              <a:t>field</a:t>
            </a:r>
            <a:r>
              <a:rPr lang="es-MX" sz="2700" b="1" dirty="0" smtClean="0">
                <a:latin typeface="+mn-lt"/>
              </a:rPr>
              <a:t> </a:t>
            </a:r>
            <a:r>
              <a:rPr lang="es-MX" dirty="0" err="1" smtClean="0">
                <a:solidFill>
                  <a:srgbClr val="FF0000"/>
                </a:solidFill>
                <a:latin typeface="+mn-lt"/>
              </a:rPr>
              <a:t>Ramsey´s</a:t>
            </a:r>
            <a:r>
              <a:rPr lang="es-MX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s-MX" dirty="0" err="1" smtClean="0">
                <a:solidFill>
                  <a:srgbClr val="FF0000"/>
                </a:solidFill>
                <a:latin typeface="+mn-lt"/>
              </a:rPr>
              <a:t>Method</a:t>
            </a:r>
            <a:endParaRPr lang="es-E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4171950" y="1643658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/>
              <a:t>z</a:t>
            </a:r>
            <a:endParaRPr lang="es-ES" sz="240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rot="1735743">
            <a:off x="4171257" y="2833796"/>
            <a:ext cx="0" cy="2276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 rot="1735743">
            <a:off x="3780967" y="3611170"/>
            <a:ext cx="750888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4162426" y="2883496"/>
            <a:ext cx="0" cy="21574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73063" y="5329834"/>
            <a:ext cx="4362450" cy="427038"/>
            <a:chOff x="490" y="3232"/>
            <a:chExt cx="2748" cy="269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05015079"/>
                </p:ext>
              </p:extLst>
            </p:nvPr>
          </p:nvGraphicFramePr>
          <p:xfrm>
            <a:off x="2461" y="3232"/>
            <a:ext cx="777" cy="269"/>
          </p:xfrm>
          <a:graphic>
            <a:graphicData uri="http://schemas.openxmlformats.org/presentationml/2006/ole">
              <p:oleObj spid="_x0000_s281860" name="Ecuación" r:id="rId3" imgW="660400" imgH="228600" progId="Equation.3">
                <p:embed/>
              </p:oleObj>
            </a:graphicData>
          </a:graphic>
        </p:graphicFrame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90" y="3251"/>
              <a:ext cx="20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1800" dirty="0" err="1" smtClean="0"/>
                <a:t>Constant</a:t>
              </a:r>
              <a:r>
                <a:rPr lang="es-MX" sz="1800" dirty="0" smtClean="0"/>
                <a:t> </a:t>
              </a:r>
              <a:r>
                <a:rPr lang="es-MX" sz="1800" dirty="0" err="1" smtClean="0"/>
                <a:t>magnetic</a:t>
              </a:r>
              <a:r>
                <a:rPr lang="es-MX" sz="1800" dirty="0" smtClean="0"/>
                <a:t> </a:t>
              </a:r>
              <a:r>
                <a:rPr lang="es-MX" sz="1800" dirty="0" err="1" smtClean="0"/>
                <a:t>field</a:t>
              </a:r>
              <a:endParaRPr lang="es-ES" sz="1800" dirty="0"/>
            </a:p>
          </p:txBody>
        </p:sp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1916708"/>
            <a:ext cx="3813175" cy="36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800" dirty="0" err="1" smtClean="0"/>
              <a:t>Larmour</a:t>
            </a:r>
            <a:r>
              <a:rPr lang="es-MX" sz="1800" dirty="0" smtClean="0"/>
              <a:t> </a:t>
            </a:r>
            <a:r>
              <a:rPr lang="es-MX" sz="1800" dirty="0" err="1" smtClean="0"/>
              <a:t>Frequency</a:t>
            </a:r>
            <a:endParaRPr lang="es-ES" sz="1800" dirty="0"/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392472"/>
              </p:ext>
            </p:extLst>
          </p:nvPr>
        </p:nvGraphicFramePr>
        <p:xfrm>
          <a:off x="954088" y="2359621"/>
          <a:ext cx="1903413" cy="663575"/>
        </p:xfrm>
        <a:graphic>
          <a:graphicData uri="http://schemas.openxmlformats.org/presentationml/2006/ole">
            <p:oleObj spid="_x0000_s281861" name="Ecuación" r:id="rId4" imgW="1129810" imgH="393529" progId="Equation.3">
              <p:embed/>
            </p:oleObj>
          </a:graphicData>
        </a:graphic>
      </p:graphicFrame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3592513" y="2500908"/>
            <a:ext cx="1127125" cy="701675"/>
            <a:chOff x="772" y="2794"/>
            <a:chExt cx="1017" cy="503"/>
          </a:xfrm>
        </p:grpSpPr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772" y="2954"/>
              <a:ext cx="1017" cy="34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981" y="2794"/>
              <a:ext cx="624" cy="270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1569" y="2990"/>
              <a:ext cx="110" cy="3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456906" y="2365017"/>
            <a:ext cx="525463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dirty="0">
                <a:sym typeface="Symbol" charset="0"/>
              </a:rPr>
              <a:t></a:t>
            </a:r>
            <a:r>
              <a:rPr lang="es-MX" sz="2400" baseline="-25000" dirty="0">
                <a:sym typeface="Symbol" charset="0"/>
              </a:rPr>
              <a:t>0</a:t>
            </a:r>
            <a:endParaRPr lang="es-ES" sz="2400" baseline="-25000" dirty="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6592888" y="3775671"/>
            <a:ext cx="13033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6088063" y="2920008"/>
            <a:ext cx="1652588" cy="717550"/>
            <a:chOff x="2515" y="1167"/>
            <a:chExt cx="1041" cy="452"/>
          </a:xfrm>
        </p:grpSpPr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2515" y="1177"/>
              <a:ext cx="710" cy="442"/>
              <a:chOff x="772" y="2794"/>
              <a:chExt cx="1017" cy="503"/>
            </a:xfrm>
          </p:grpSpPr>
          <p:sp>
            <p:nvSpPr>
              <p:cNvPr id="21" name="Oval 33"/>
              <p:cNvSpPr>
                <a:spLocks noChangeArrowheads="1"/>
              </p:cNvSpPr>
              <p:nvPr/>
            </p:nvSpPr>
            <p:spPr bwMode="auto">
              <a:xfrm>
                <a:off x="772" y="2954"/>
                <a:ext cx="1017" cy="343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2" name="Rectangle 34"/>
              <p:cNvSpPr>
                <a:spLocks noChangeArrowheads="1"/>
              </p:cNvSpPr>
              <p:nvPr/>
            </p:nvSpPr>
            <p:spPr bwMode="auto">
              <a:xfrm>
                <a:off x="981" y="2794"/>
                <a:ext cx="624" cy="270"/>
              </a:xfrm>
              <a:prstGeom prst="rect">
                <a:avLst/>
              </a:prstGeom>
              <a:solidFill>
                <a:schemeClr val="bg1"/>
              </a:solidFill>
              <a:ln w="9525" cap="rnd">
                <a:noFill/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>
                <a:off x="1569" y="2990"/>
                <a:ext cx="110" cy="3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3225" y="1167"/>
              <a:ext cx="331" cy="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400" dirty="0">
                  <a:sym typeface="Symbol" charset="0"/>
                </a:rPr>
                <a:t></a:t>
              </a:r>
              <a:endParaRPr lang="es-ES" sz="2400" baseline="-25000" dirty="0"/>
            </a:p>
          </p:txBody>
        </p:sp>
      </p:grp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6570663" y="2097683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3894629"/>
              </p:ext>
            </p:extLst>
          </p:nvPr>
        </p:nvGraphicFramePr>
        <p:xfrm>
          <a:off x="5348287" y="5218441"/>
          <a:ext cx="2935288" cy="403225"/>
        </p:xfrm>
        <a:graphic>
          <a:graphicData uri="http://schemas.openxmlformats.org/presentationml/2006/ole">
            <p:oleObj spid="_x0000_s281862" name="EcuaciÛn" r:id="rId5" imgW="1574117" imgH="215806" progId="Equation.3">
              <p:embed/>
            </p:oleObj>
          </a:graphicData>
        </a:graphic>
      </p:graphicFrame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5364162" y="5726710"/>
            <a:ext cx="29194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800" dirty="0" err="1" smtClean="0"/>
              <a:t>Rotating</a:t>
            </a:r>
            <a:r>
              <a:rPr lang="es-MX" sz="1800" dirty="0" smtClean="0"/>
              <a:t> </a:t>
            </a:r>
            <a:r>
              <a:rPr lang="es-MX" sz="1800" dirty="0" err="1" smtClean="0"/>
              <a:t>magnetic</a:t>
            </a:r>
            <a:r>
              <a:rPr lang="es-MX" sz="1800" dirty="0" smtClean="0"/>
              <a:t> </a:t>
            </a:r>
            <a:r>
              <a:rPr lang="es-MX" sz="1800" dirty="0" err="1" smtClean="0"/>
              <a:t>field</a:t>
            </a:r>
            <a:r>
              <a:rPr lang="es-MX" sz="1800" dirty="0" smtClean="0"/>
              <a:t> perpendicular </a:t>
            </a:r>
            <a:r>
              <a:rPr lang="es-MX" sz="1800" dirty="0" err="1" smtClean="0"/>
              <a:t>to</a:t>
            </a:r>
            <a:r>
              <a:rPr lang="es-MX" sz="1800" dirty="0" smtClean="0"/>
              <a:t> </a:t>
            </a:r>
            <a:r>
              <a:rPr lang="es-MX" sz="1800" b="1" dirty="0" smtClean="0"/>
              <a:t>H</a:t>
            </a:r>
            <a:r>
              <a:rPr lang="es-MX" sz="1800" baseline="-25000" dirty="0" smtClean="0"/>
              <a:t>0</a:t>
            </a:r>
            <a:endParaRPr lang="es-MX" sz="1800" baseline="-25000" dirty="0"/>
          </a:p>
          <a:p>
            <a:pPr algn="ctr" eaLnBrk="1" hangingPunct="1">
              <a:spcBef>
                <a:spcPct val="50000"/>
              </a:spcBef>
            </a:pPr>
            <a:r>
              <a:rPr lang="es-MX" b="1" dirty="0" err="1" smtClean="0">
                <a:solidFill>
                  <a:srgbClr val="FF0000"/>
                </a:solidFill>
              </a:rPr>
              <a:t>Pulsed</a:t>
            </a:r>
            <a:r>
              <a:rPr lang="es-MX" b="1" dirty="0" smtClean="0">
                <a:solidFill>
                  <a:srgbClr val="FF0000"/>
                </a:solidFill>
              </a:rPr>
              <a:t>!</a:t>
            </a:r>
            <a:endParaRPr lang="es-MX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" name="Line 45"/>
          <p:cNvSpPr>
            <a:spLocks noChangeShapeType="1"/>
          </p:cNvSpPr>
          <p:nvPr/>
        </p:nvSpPr>
        <p:spPr bwMode="auto">
          <a:xfrm>
            <a:off x="4171951" y="1780183"/>
            <a:ext cx="0" cy="363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" name="Freeform 51"/>
          <p:cNvSpPr>
            <a:spLocks/>
          </p:cNvSpPr>
          <p:nvPr/>
        </p:nvSpPr>
        <p:spPr bwMode="auto">
          <a:xfrm rot="2130326">
            <a:off x="4135438" y="3315296"/>
            <a:ext cx="357188" cy="58738"/>
          </a:xfrm>
          <a:custGeom>
            <a:avLst/>
            <a:gdLst>
              <a:gd name="T0" fmla="*/ 0 w 5012"/>
              <a:gd name="T1" fmla="*/ 37 h 1093"/>
              <a:gd name="T2" fmla="*/ 73 w 5012"/>
              <a:gd name="T3" fmla="*/ 7 h 1093"/>
              <a:gd name="T4" fmla="*/ 149 w 5012"/>
              <a:gd name="T5" fmla="*/ 4 h 1093"/>
              <a:gd name="T6" fmla="*/ 225 w 5012"/>
              <a:gd name="T7" fmla="*/ 32 h 1093"/>
              <a:gd name="T8" fmla="*/ 0 60000 65536"/>
              <a:gd name="T9" fmla="*/ 0 60000 65536"/>
              <a:gd name="T10" fmla="*/ 0 60000 65536"/>
              <a:gd name="T11" fmla="*/ 0 60000 65536"/>
              <a:gd name="T12" fmla="*/ 0 w 5012"/>
              <a:gd name="T13" fmla="*/ 0 h 1093"/>
              <a:gd name="T14" fmla="*/ 5012 w 5012"/>
              <a:gd name="T15" fmla="*/ 1093 h 10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12" h="1093">
                <a:moveTo>
                  <a:pt x="0" y="1093"/>
                </a:moveTo>
                <a:cubicBezTo>
                  <a:pt x="539" y="726"/>
                  <a:pt x="1078" y="359"/>
                  <a:pt x="1630" y="198"/>
                </a:cubicBezTo>
                <a:cubicBezTo>
                  <a:pt x="2182" y="37"/>
                  <a:pt x="2745" y="0"/>
                  <a:pt x="3309" y="125"/>
                </a:cubicBezTo>
                <a:cubicBezTo>
                  <a:pt x="3873" y="250"/>
                  <a:pt x="4442" y="598"/>
                  <a:pt x="5012" y="946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4475163" y="3332759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>
                <a:sym typeface="Symbol" charset="0"/>
              </a:rPr>
              <a:t></a:t>
            </a:r>
            <a:endParaRPr lang="es-ES" sz="2400"/>
          </a:p>
        </p:txBody>
      </p:sp>
      <p:cxnSp>
        <p:nvCxnSpPr>
          <p:cNvPr id="30" name="29 Conector recto"/>
          <p:cNvCxnSpPr/>
          <p:nvPr/>
        </p:nvCxnSpPr>
        <p:spPr>
          <a:xfrm>
            <a:off x="611432" y="908720"/>
            <a:ext cx="80773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79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118197" y="2299519"/>
            <a:ext cx="6840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Time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hat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clocks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measure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4572000" y="3429000"/>
            <a:ext cx="33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bg1"/>
                </a:solidFill>
              </a:rPr>
              <a:t>Albert Einstein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07950" y="1633538"/>
            <a:ext cx="8893175" cy="4672012"/>
            <a:chOff x="68" y="1125"/>
            <a:chExt cx="5602" cy="2943"/>
          </a:xfrm>
        </p:grpSpPr>
        <p:sp>
          <p:nvSpPr>
            <p:cNvPr id="37893" name="AutoShape 4"/>
            <p:cNvSpPr>
              <a:spLocks noChangeArrowheads="1"/>
            </p:cNvSpPr>
            <p:nvPr/>
          </p:nvSpPr>
          <p:spPr bwMode="auto">
            <a:xfrm rot="5400000">
              <a:off x="5130" y="2938"/>
              <a:ext cx="522" cy="544"/>
            </a:xfrm>
            <a:custGeom>
              <a:avLst/>
              <a:gdLst>
                <a:gd name="T0" fmla="*/ 6 w 21600"/>
                <a:gd name="T1" fmla="*/ 0 h 21600"/>
                <a:gd name="T2" fmla="*/ 2 w 21600"/>
                <a:gd name="T3" fmla="*/ 4 h 21600"/>
                <a:gd name="T4" fmla="*/ 6 w 21600"/>
                <a:gd name="T5" fmla="*/ 2 h 21600"/>
                <a:gd name="T6" fmla="*/ 11 w 21600"/>
                <a:gd name="T7" fmla="*/ 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62 w 21600"/>
                <a:gd name="T13" fmla="*/ 0 h 21600"/>
                <a:gd name="T14" fmla="*/ 20938 w 21600"/>
                <a:gd name="T15" fmla="*/ 81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506" y="6562"/>
                  </a:moveTo>
                  <a:cubicBezTo>
                    <a:pt x="5916" y="4468"/>
                    <a:pt x="8275" y="3212"/>
                    <a:pt x="10800" y="3213"/>
                  </a:cubicBezTo>
                  <a:cubicBezTo>
                    <a:pt x="13324" y="3213"/>
                    <a:pt x="15683" y="4468"/>
                    <a:pt x="17093" y="6562"/>
                  </a:cubicBezTo>
                  <a:lnTo>
                    <a:pt x="19758" y="4767"/>
                  </a:lnTo>
                  <a:cubicBezTo>
                    <a:pt x="17751" y="1787"/>
                    <a:pt x="14393" y="-1"/>
                    <a:pt x="10799" y="0"/>
                  </a:cubicBezTo>
                  <a:cubicBezTo>
                    <a:pt x="7206" y="0"/>
                    <a:pt x="3848" y="1787"/>
                    <a:pt x="1841" y="476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>
                <a:rot lat="21299996" lon="180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grpSp>
          <p:nvGrpSpPr>
            <p:cNvPr id="37894" name="Group 5"/>
            <p:cNvGrpSpPr>
              <a:grpSpLocks/>
            </p:cNvGrpSpPr>
            <p:nvPr/>
          </p:nvGrpSpPr>
          <p:grpSpPr bwMode="auto">
            <a:xfrm>
              <a:off x="3560" y="2941"/>
              <a:ext cx="454" cy="317"/>
              <a:chOff x="521" y="2750"/>
              <a:chExt cx="454" cy="317"/>
            </a:xfrm>
          </p:grpSpPr>
          <p:sp>
            <p:nvSpPr>
              <p:cNvPr id="37995" name="AutoShape 6"/>
              <p:cNvSpPr>
                <a:spLocks noChangeArrowheads="1"/>
              </p:cNvSpPr>
              <p:nvPr/>
            </p:nvSpPr>
            <p:spPr bwMode="auto">
              <a:xfrm>
                <a:off x="521" y="2750"/>
                <a:ext cx="454" cy="317"/>
              </a:xfrm>
              <a:custGeom>
                <a:avLst/>
                <a:gdLst>
                  <a:gd name="T0" fmla="*/ 5 w 21600"/>
                  <a:gd name="T1" fmla="*/ 0 h 21600"/>
                  <a:gd name="T2" fmla="*/ 1 w 21600"/>
                  <a:gd name="T3" fmla="*/ 1 h 21600"/>
                  <a:gd name="T4" fmla="*/ 5 w 21600"/>
                  <a:gd name="T5" fmla="*/ 1 h 21600"/>
                  <a:gd name="T6" fmla="*/ 8 w 21600"/>
                  <a:gd name="T7" fmla="*/ 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6 w 21600"/>
                  <a:gd name="T13" fmla="*/ 0 h 21600"/>
                  <a:gd name="T14" fmla="*/ 21124 w 21600"/>
                  <a:gd name="T15" fmla="*/ 85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949" y="6746"/>
                    </a:moveTo>
                    <a:cubicBezTo>
                      <a:pt x="5382" y="4325"/>
                      <a:pt x="7986" y="2839"/>
                      <a:pt x="10800" y="2840"/>
                    </a:cubicBezTo>
                    <a:cubicBezTo>
                      <a:pt x="13613" y="2840"/>
                      <a:pt x="16217" y="4325"/>
                      <a:pt x="17650" y="6746"/>
                    </a:cubicBezTo>
                    <a:lnTo>
                      <a:pt x="20094" y="5300"/>
                    </a:lnTo>
                    <a:cubicBezTo>
                      <a:pt x="18150" y="2014"/>
                      <a:pt x="14617" y="-1"/>
                      <a:pt x="10799" y="0"/>
                    </a:cubicBezTo>
                    <a:cubicBezTo>
                      <a:pt x="6982" y="0"/>
                      <a:pt x="3449" y="2014"/>
                      <a:pt x="1505" y="5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7996" name="AutoShape 7"/>
              <p:cNvSpPr>
                <a:spLocks noChangeArrowheads="1"/>
              </p:cNvSpPr>
              <p:nvPr/>
            </p:nvSpPr>
            <p:spPr bwMode="auto">
              <a:xfrm rot="-5400000">
                <a:off x="702" y="2954"/>
                <a:ext cx="91" cy="136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</p:grpSp>
        <p:grpSp>
          <p:nvGrpSpPr>
            <p:cNvPr id="37895" name="Group 8"/>
            <p:cNvGrpSpPr>
              <a:grpSpLocks/>
            </p:cNvGrpSpPr>
            <p:nvPr/>
          </p:nvGrpSpPr>
          <p:grpSpPr bwMode="auto">
            <a:xfrm>
              <a:off x="1156" y="2941"/>
              <a:ext cx="454" cy="317"/>
              <a:chOff x="521" y="2750"/>
              <a:chExt cx="454" cy="317"/>
            </a:xfrm>
          </p:grpSpPr>
          <p:sp>
            <p:nvSpPr>
              <p:cNvPr id="37993" name="AutoShape 9"/>
              <p:cNvSpPr>
                <a:spLocks noChangeArrowheads="1"/>
              </p:cNvSpPr>
              <p:nvPr/>
            </p:nvSpPr>
            <p:spPr bwMode="auto">
              <a:xfrm>
                <a:off x="521" y="2750"/>
                <a:ext cx="454" cy="317"/>
              </a:xfrm>
              <a:custGeom>
                <a:avLst/>
                <a:gdLst>
                  <a:gd name="T0" fmla="*/ 5 w 21600"/>
                  <a:gd name="T1" fmla="*/ 0 h 21600"/>
                  <a:gd name="T2" fmla="*/ 1 w 21600"/>
                  <a:gd name="T3" fmla="*/ 1 h 21600"/>
                  <a:gd name="T4" fmla="*/ 5 w 21600"/>
                  <a:gd name="T5" fmla="*/ 1 h 21600"/>
                  <a:gd name="T6" fmla="*/ 8 w 21600"/>
                  <a:gd name="T7" fmla="*/ 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6 w 21600"/>
                  <a:gd name="T13" fmla="*/ 0 h 21600"/>
                  <a:gd name="T14" fmla="*/ 21124 w 21600"/>
                  <a:gd name="T15" fmla="*/ 85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949" y="6746"/>
                    </a:moveTo>
                    <a:cubicBezTo>
                      <a:pt x="5382" y="4325"/>
                      <a:pt x="7986" y="2839"/>
                      <a:pt x="10800" y="2840"/>
                    </a:cubicBezTo>
                    <a:cubicBezTo>
                      <a:pt x="13613" y="2840"/>
                      <a:pt x="16217" y="4325"/>
                      <a:pt x="17650" y="6746"/>
                    </a:cubicBezTo>
                    <a:lnTo>
                      <a:pt x="20094" y="5300"/>
                    </a:lnTo>
                    <a:cubicBezTo>
                      <a:pt x="18150" y="2014"/>
                      <a:pt x="14617" y="-1"/>
                      <a:pt x="10799" y="0"/>
                    </a:cubicBezTo>
                    <a:cubicBezTo>
                      <a:pt x="6982" y="0"/>
                      <a:pt x="3449" y="2014"/>
                      <a:pt x="1505" y="5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7994" name="AutoShape 10"/>
              <p:cNvSpPr>
                <a:spLocks noChangeArrowheads="1"/>
              </p:cNvSpPr>
              <p:nvPr/>
            </p:nvSpPr>
            <p:spPr bwMode="auto">
              <a:xfrm rot="-5400000">
                <a:off x="702" y="2954"/>
                <a:ext cx="91" cy="136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</p:grpSp>
        <p:grpSp>
          <p:nvGrpSpPr>
            <p:cNvPr id="37896" name="Group 11"/>
            <p:cNvGrpSpPr>
              <a:grpSpLocks/>
            </p:cNvGrpSpPr>
            <p:nvPr/>
          </p:nvGrpSpPr>
          <p:grpSpPr bwMode="auto">
            <a:xfrm>
              <a:off x="2200" y="3315"/>
              <a:ext cx="692" cy="345"/>
              <a:chOff x="4320" y="3600"/>
              <a:chExt cx="864" cy="432"/>
            </a:xfrm>
          </p:grpSpPr>
          <p:sp>
            <p:nvSpPr>
              <p:cNvPr id="37986" name="Line 12"/>
              <p:cNvSpPr>
                <a:spLocks noChangeShapeType="1"/>
              </p:cNvSpPr>
              <p:nvPr/>
            </p:nvSpPr>
            <p:spPr bwMode="auto">
              <a:xfrm flipV="1">
                <a:off x="4464" y="360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87" name="Line 13"/>
              <p:cNvSpPr>
                <a:spLocks noChangeShapeType="1"/>
              </p:cNvSpPr>
              <p:nvPr/>
            </p:nvSpPr>
            <p:spPr bwMode="auto">
              <a:xfrm flipV="1">
                <a:off x="4608" y="360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88" name="Line 14"/>
              <p:cNvSpPr>
                <a:spLocks noChangeShapeType="1"/>
              </p:cNvSpPr>
              <p:nvPr/>
            </p:nvSpPr>
            <p:spPr bwMode="auto">
              <a:xfrm flipV="1">
                <a:off x="4752" y="360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89" name="Line 15"/>
              <p:cNvSpPr>
                <a:spLocks noChangeShapeType="1"/>
              </p:cNvSpPr>
              <p:nvPr/>
            </p:nvSpPr>
            <p:spPr bwMode="auto">
              <a:xfrm flipV="1">
                <a:off x="4896" y="360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90" name="Line 16"/>
              <p:cNvSpPr>
                <a:spLocks noChangeShapeType="1"/>
              </p:cNvSpPr>
              <p:nvPr/>
            </p:nvSpPr>
            <p:spPr bwMode="auto">
              <a:xfrm flipV="1">
                <a:off x="5040" y="360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91" name="Line 17"/>
              <p:cNvSpPr>
                <a:spLocks noChangeShapeType="1"/>
              </p:cNvSpPr>
              <p:nvPr/>
            </p:nvSpPr>
            <p:spPr bwMode="auto">
              <a:xfrm flipV="1">
                <a:off x="5184" y="360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92" name="Line 18"/>
              <p:cNvSpPr>
                <a:spLocks noChangeShapeType="1"/>
              </p:cNvSpPr>
              <p:nvPr/>
            </p:nvSpPr>
            <p:spPr bwMode="auto">
              <a:xfrm flipV="1">
                <a:off x="4320" y="3600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7897" name="Text Box 19"/>
            <p:cNvSpPr txBox="1">
              <a:spLocks noChangeArrowheads="1"/>
            </p:cNvSpPr>
            <p:nvPr/>
          </p:nvSpPr>
          <p:spPr bwMode="auto">
            <a:xfrm>
              <a:off x="1632" y="3757"/>
              <a:ext cx="196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 b="1" dirty="0" err="1">
                  <a:solidFill>
                    <a:schemeClr val="bg1"/>
                  </a:solidFill>
                </a:rPr>
                <a:t>CampoMagnético</a:t>
              </a:r>
              <a:r>
                <a:rPr lang="es-MX" sz="1200" b="1" dirty="0">
                  <a:solidFill>
                    <a:schemeClr val="bg1"/>
                  </a:solidFill>
                </a:rPr>
                <a:t> Constante </a:t>
              </a:r>
            </a:p>
            <a:p>
              <a:pPr algn="ctr" eaLnBrk="1" hangingPunct="1"/>
              <a:r>
                <a:rPr lang="es-MX" sz="1200" b="1" dirty="0">
                  <a:solidFill>
                    <a:schemeClr val="bg1"/>
                  </a:solidFill>
                </a:rPr>
                <a:t>(Campo C)</a:t>
              </a:r>
            </a:p>
          </p:txBody>
        </p: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68" y="2620"/>
              <a:ext cx="771" cy="586"/>
              <a:chOff x="68" y="2620"/>
              <a:chExt cx="771" cy="586"/>
            </a:xfrm>
          </p:grpSpPr>
          <p:grpSp>
            <p:nvGrpSpPr>
              <p:cNvPr id="37972" name="Group 21"/>
              <p:cNvGrpSpPr>
                <a:grpSpLocks/>
              </p:cNvGrpSpPr>
              <p:nvPr/>
            </p:nvGrpSpPr>
            <p:grpSpPr bwMode="auto">
              <a:xfrm>
                <a:off x="269" y="2968"/>
                <a:ext cx="465" cy="238"/>
                <a:chOff x="377" y="2607"/>
                <a:chExt cx="465" cy="238"/>
              </a:xfrm>
            </p:grpSpPr>
            <p:grpSp>
              <p:nvGrpSpPr>
                <p:cNvPr id="37974" name="Group 22"/>
                <p:cNvGrpSpPr>
                  <a:grpSpLocks/>
                </p:cNvGrpSpPr>
                <p:nvPr/>
              </p:nvGrpSpPr>
              <p:grpSpPr bwMode="auto">
                <a:xfrm>
                  <a:off x="612" y="2611"/>
                  <a:ext cx="230" cy="230"/>
                  <a:chOff x="748" y="2066"/>
                  <a:chExt cx="230" cy="230"/>
                </a:xfrm>
              </p:grpSpPr>
              <p:sp>
                <p:nvSpPr>
                  <p:cNvPr id="3798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66"/>
                    <a:ext cx="230" cy="23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>
                      <a:rot lat="20399996" lon="17099995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s-MX"/>
                  </a:p>
                </p:txBody>
              </p:sp>
              <p:sp>
                <p:nvSpPr>
                  <p:cNvPr id="37985" name="Rectangl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61" y="2164"/>
                    <a:ext cx="46" cy="4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>
                      <a:rot lat="0" lon="16199995" rev="0"/>
                    </a:camera>
                    <a:lightRig rig="legacyFlat3" dir="b"/>
                  </a:scene3d>
                  <a:sp3d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s-MX"/>
                  </a:p>
                </p:txBody>
              </p:sp>
            </p:grpSp>
            <p:grpSp>
              <p:nvGrpSpPr>
                <p:cNvPr id="37975" name="Group 25"/>
                <p:cNvGrpSpPr>
                  <a:grpSpLocks/>
                </p:cNvGrpSpPr>
                <p:nvPr/>
              </p:nvGrpSpPr>
              <p:grpSpPr bwMode="auto">
                <a:xfrm>
                  <a:off x="377" y="2607"/>
                  <a:ext cx="462" cy="238"/>
                  <a:chOff x="68" y="2062"/>
                  <a:chExt cx="462" cy="238"/>
                </a:xfrm>
              </p:grpSpPr>
              <p:grpSp>
                <p:nvGrpSpPr>
                  <p:cNvPr id="3797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68" y="2062"/>
                    <a:ext cx="462" cy="238"/>
                    <a:chOff x="740" y="2557"/>
                    <a:chExt cx="462" cy="238"/>
                  </a:xfrm>
                </p:grpSpPr>
                <p:sp>
                  <p:nvSpPr>
                    <p:cNvPr id="37978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0" y="2557"/>
                      <a:ext cx="230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round/>
                      <a:headEnd/>
                      <a:tailEnd/>
                    </a:ln>
                    <a:scene3d>
                      <a:camera prst="legacyObliqueTopRight">
                        <a:rot lat="20399996" lon="17099995" rev="0"/>
                      </a:camera>
                      <a:lightRig rig="legacyFlat3" dir="b"/>
                    </a:scene3d>
                    <a:sp3d extrusionH="36500" prstMaterial="legacyMatte">
                      <a:bevelT w="13500" h="13500" prst="angle"/>
                      <a:bevelB w="13500" h="13500" prst="angle"/>
                      <a:extrusionClr>
                        <a:srgbClr val="FF0000"/>
                      </a:extrusionClr>
                    </a:sp3d>
                  </p:spPr>
                  <p:txBody>
                    <a:bodyPr>
                      <a:flatTx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37979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5" y="2561"/>
                      <a:ext cx="230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round/>
                      <a:headEnd/>
                      <a:tailEnd/>
                    </a:ln>
                    <a:scene3d>
                      <a:camera prst="legacyObliqueTopRight">
                        <a:rot lat="20399996" lon="17099995" rev="0"/>
                      </a:camera>
                      <a:lightRig rig="legacyFlat3" dir="b"/>
                    </a:scene3d>
                    <a:sp3d extrusionH="36500" prstMaterial="legacyMatte">
                      <a:bevelT w="13500" h="13500" prst="angle"/>
                      <a:bevelB w="13500" h="13500" prst="angle"/>
                      <a:extrusionClr>
                        <a:srgbClr val="FF0000"/>
                      </a:extrusionClr>
                    </a:sp3d>
                  </p:spPr>
                  <p:txBody>
                    <a:bodyPr>
                      <a:flatTx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37980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3" y="2561"/>
                      <a:ext cx="230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round/>
                      <a:headEnd/>
                      <a:tailEnd/>
                    </a:ln>
                    <a:scene3d>
                      <a:camera prst="legacyObliqueTopRight">
                        <a:rot lat="20399996" lon="17099995" rev="0"/>
                      </a:camera>
                      <a:lightRig rig="legacyFlat3" dir="b"/>
                    </a:scene3d>
                    <a:sp3d extrusionH="36500" prstMaterial="legacyMatte">
                      <a:bevelT w="13500" h="13500" prst="angle"/>
                      <a:bevelB w="13500" h="13500" prst="angle"/>
                      <a:extrusionClr>
                        <a:srgbClr val="FF0000"/>
                      </a:extrusionClr>
                    </a:sp3d>
                  </p:spPr>
                  <p:txBody>
                    <a:bodyPr>
                      <a:flatTx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37981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9" y="2561"/>
                      <a:ext cx="230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round/>
                      <a:headEnd/>
                      <a:tailEnd/>
                    </a:ln>
                    <a:scene3d>
                      <a:camera prst="legacyObliqueTopRight">
                        <a:rot lat="20399996" lon="17099995" rev="0"/>
                      </a:camera>
                      <a:lightRig rig="legacyFlat3" dir="b"/>
                    </a:scene3d>
                    <a:sp3d extrusionH="36500" prstMaterial="legacyMatte">
                      <a:bevelT w="13500" h="13500" prst="angle"/>
                      <a:bevelB w="13500" h="13500" prst="angle"/>
                      <a:extrusionClr>
                        <a:srgbClr val="FF0000"/>
                      </a:extrusionClr>
                    </a:sp3d>
                  </p:spPr>
                  <p:txBody>
                    <a:bodyPr>
                      <a:flatTx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37982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4" y="2565"/>
                      <a:ext cx="230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round/>
                      <a:headEnd/>
                      <a:tailEnd/>
                    </a:ln>
                    <a:scene3d>
                      <a:camera prst="legacyObliqueTopRight">
                        <a:rot lat="20399996" lon="17099995" rev="0"/>
                      </a:camera>
                      <a:lightRig rig="legacyFlat3" dir="b"/>
                    </a:scene3d>
                    <a:sp3d extrusionH="36500" prstMaterial="legacyMatte">
                      <a:bevelT w="13500" h="13500" prst="angle"/>
                      <a:bevelB w="13500" h="13500" prst="angle"/>
                      <a:extrusionClr>
                        <a:srgbClr val="FF0000"/>
                      </a:extrusionClr>
                    </a:sp3d>
                  </p:spPr>
                  <p:txBody>
                    <a:bodyPr>
                      <a:flatTx/>
                    </a:bodyPr>
                    <a:lstStyle/>
                    <a:p>
                      <a:endParaRPr lang="es-MX"/>
                    </a:p>
                  </p:txBody>
                </p:sp>
                <p:sp>
                  <p:nvSpPr>
                    <p:cNvPr id="37983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2" y="2565"/>
                      <a:ext cx="230" cy="23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round/>
                      <a:headEnd/>
                      <a:tailEnd/>
                    </a:ln>
                    <a:scene3d>
                      <a:camera prst="legacyObliqueTopRight">
                        <a:rot lat="20399996" lon="17099995" rev="0"/>
                      </a:camera>
                      <a:lightRig rig="legacyFlat3" dir="b"/>
                    </a:scene3d>
                    <a:sp3d extrusionH="36500" prstMaterial="legacyMatte">
                      <a:bevelT w="13500" h="13500" prst="angle"/>
                      <a:bevelB w="13500" h="13500" prst="angle"/>
                      <a:extrusionClr>
                        <a:srgbClr val="FF0000"/>
                      </a:extrusionClr>
                    </a:sp3d>
                  </p:spPr>
                  <p:txBody>
                    <a:bodyPr>
                      <a:flatTx/>
                    </a:bodyPr>
                    <a:lstStyle/>
                    <a:p>
                      <a:endParaRPr lang="es-MX"/>
                    </a:p>
                  </p:txBody>
                </p:sp>
              </p:grpSp>
              <p:sp>
                <p:nvSpPr>
                  <p:cNvPr id="37977" name="Rectangle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8" y="2164"/>
                    <a:ext cx="46" cy="4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>
                      <a:rot lat="0" lon="16199995" rev="0"/>
                    </a:camera>
                    <a:lightRig rig="legacyFlat3" dir="b"/>
                  </a:scene3d>
                  <a:sp3d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s-MX"/>
                  </a:p>
                </p:txBody>
              </p:sp>
            </p:grpSp>
          </p:grpSp>
          <p:sp>
            <p:nvSpPr>
              <p:cNvPr id="37973" name="Text Box 34"/>
              <p:cNvSpPr txBox="1">
                <a:spLocks noChangeArrowheads="1"/>
              </p:cNvSpPr>
              <p:nvPr/>
            </p:nvSpPr>
            <p:spPr bwMode="auto">
              <a:xfrm>
                <a:off x="68" y="2620"/>
                <a:ext cx="771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s-MX" sz="1200" b="1" dirty="0">
                    <a:solidFill>
                      <a:schemeClr val="bg1"/>
                    </a:solidFill>
                  </a:rPr>
                  <a:t>Contenedor con Cesio 133</a:t>
                </a:r>
              </a:p>
            </p:txBody>
          </p:sp>
        </p:grpSp>
        <p:sp>
          <p:nvSpPr>
            <p:cNvPr id="37899" name="Text Box 35"/>
            <p:cNvSpPr txBox="1">
              <a:spLocks noChangeArrowheads="1"/>
            </p:cNvSpPr>
            <p:nvPr/>
          </p:nvSpPr>
          <p:spPr bwMode="auto">
            <a:xfrm>
              <a:off x="1730" y="2277"/>
              <a:ext cx="81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200" b="1">
                  <a:solidFill>
                    <a:schemeClr val="bg1"/>
                  </a:solidFill>
                </a:rPr>
                <a:t>Cavidad de Ramsey</a:t>
              </a:r>
            </a:p>
          </p:txBody>
        </p:sp>
        <p:sp>
          <p:nvSpPr>
            <p:cNvPr id="37900" name="Text Box 36"/>
            <p:cNvSpPr txBox="1">
              <a:spLocks noChangeArrowheads="1"/>
            </p:cNvSpPr>
            <p:nvPr/>
          </p:nvSpPr>
          <p:spPr bwMode="auto">
            <a:xfrm>
              <a:off x="3424" y="2434"/>
              <a:ext cx="771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 b="1" dirty="0">
                  <a:solidFill>
                    <a:schemeClr val="bg1"/>
                  </a:solidFill>
                </a:rPr>
                <a:t>Campo Magnético </a:t>
              </a:r>
              <a:r>
                <a:rPr lang="es-MX" sz="1200" b="1" dirty="0" err="1">
                  <a:solidFill>
                    <a:schemeClr val="bg1"/>
                  </a:solidFill>
                </a:rPr>
                <a:t>Inhomogéneo</a:t>
              </a:r>
              <a:r>
                <a:rPr lang="es-MX" sz="1200" b="1" dirty="0">
                  <a:solidFill>
                    <a:schemeClr val="bg1"/>
                  </a:solidFill>
                </a:rPr>
                <a:t> (Campo B)</a:t>
              </a:r>
            </a:p>
          </p:txBody>
        </p:sp>
        <p:sp>
          <p:nvSpPr>
            <p:cNvPr id="37901" name="Text Box 37"/>
            <p:cNvSpPr txBox="1">
              <a:spLocks noChangeArrowheads="1"/>
            </p:cNvSpPr>
            <p:nvPr/>
          </p:nvSpPr>
          <p:spPr bwMode="auto">
            <a:xfrm>
              <a:off x="1020" y="2479"/>
              <a:ext cx="77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 b="1" dirty="0">
                  <a:solidFill>
                    <a:schemeClr val="bg1"/>
                  </a:solidFill>
                </a:rPr>
                <a:t>Campo Magnético </a:t>
              </a:r>
              <a:r>
                <a:rPr lang="es-MX" sz="1200" b="1" dirty="0" err="1">
                  <a:solidFill>
                    <a:schemeClr val="bg1"/>
                  </a:solidFill>
                </a:rPr>
                <a:t>Inhomogéneo</a:t>
              </a:r>
              <a:r>
                <a:rPr lang="es-MX" sz="1200" b="1" dirty="0">
                  <a:solidFill>
                    <a:schemeClr val="bg1"/>
                  </a:solidFill>
                </a:rPr>
                <a:t> (Campo A)</a:t>
              </a:r>
            </a:p>
          </p:txBody>
        </p:sp>
        <p:sp>
          <p:nvSpPr>
            <p:cNvPr id="37902" name="AutoShape 38"/>
            <p:cNvSpPr>
              <a:spLocks noChangeArrowheads="1"/>
            </p:cNvSpPr>
            <p:nvPr/>
          </p:nvSpPr>
          <p:spPr bwMode="auto">
            <a:xfrm>
              <a:off x="624" y="3070"/>
              <a:ext cx="4615" cy="75"/>
            </a:xfrm>
            <a:prstGeom prst="rightArrow">
              <a:avLst>
                <a:gd name="adj1" fmla="val 59722"/>
                <a:gd name="adj2" fmla="val 429024"/>
              </a:avLst>
            </a:prstGeom>
            <a:solidFill>
              <a:srgbClr val="33CCCC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33CCCC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s-MX" sz="1800">
                <a:latin typeface="Arial" charset="0"/>
              </a:endParaRPr>
            </a:p>
          </p:txBody>
        </p:sp>
        <p:grpSp>
          <p:nvGrpSpPr>
            <p:cNvPr id="37903" name="Group 39"/>
            <p:cNvGrpSpPr>
              <a:grpSpLocks/>
            </p:cNvGrpSpPr>
            <p:nvPr/>
          </p:nvGrpSpPr>
          <p:grpSpPr bwMode="auto">
            <a:xfrm>
              <a:off x="2095" y="2565"/>
              <a:ext cx="1012" cy="1011"/>
              <a:chOff x="2458" y="1648"/>
              <a:chExt cx="1012" cy="1011"/>
            </a:xfrm>
          </p:grpSpPr>
          <p:grpSp>
            <p:nvGrpSpPr>
              <p:cNvPr id="37968" name="Group 40"/>
              <p:cNvGrpSpPr>
                <a:grpSpLocks/>
              </p:cNvGrpSpPr>
              <p:nvPr/>
            </p:nvGrpSpPr>
            <p:grpSpPr bwMode="auto">
              <a:xfrm>
                <a:off x="2458" y="1648"/>
                <a:ext cx="921" cy="1011"/>
                <a:chOff x="3312" y="1584"/>
                <a:chExt cx="1440" cy="1584"/>
              </a:xfrm>
            </p:grpSpPr>
            <p:sp>
              <p:nvSpPr>
                <p:cNvPr id="37970" name="AutoShape 41"/>
                <p:cNvSpPr>
                  <a:spLocks noChangeArrowheads="1"/>
                </p:cNvSpPr>
                <p:nvPr/>
              </p:nvSpPr>
              <p:spPr bwMode="auto">
                <a:xfrm>
                  <a:off x="3312" y="2160"/>
                  <a:ext cx="1440" cy="1008"/>
                </a:xfrm>
                <a:custGeom>
                  <a:avLst/>
                  <a:gdLst>
                    <a:gd name="T0" fmla="*/ 48 w 21600"/>
                    <a:gd name="T1" fmla="*/ 0 h 21600"/>
                    <a:gd name="T2" fmla="*/ 9 w 21600"/>
                    <a:gd name="T3" fmla="*/ 23 h 21600"/>
                    <a:gd name="T4" fmla="*/ 48 w 21600"/>
                    <a:gd name="T5" fmla="*/ 9 h 21600"/>
                    <a:gd name="T6" fmla="*/ 87 w 21600"/>
                    <a:gd name="T7" fmla="*/ 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5 w 21600"/>
                    <a:gd name="T13" fmla="*/ 0 h 21600"/>
                    <a:gd name="T14" fmla="*/ 21255 w 21600"/>
                    <a:gd name="T15" fmla="*/ 124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088" y="10586"/>
                      </a:moveTo>
                      <a:cubicBezTo>
                        <a:pt x="4203" y="6962"/>
                        <a:pt x="7174" y="4084"/>
                        <a:pt x="10800" y="4085"/>
                      </a:cubicBezTo>
                      <a:cubicBezTo>
                        <a:pt x="14425" y="4085"/>
                        <a:pt x="17396" y="6962"/>
                        <a:pt x="17511" y="10586"/>
                      </a:cubicBezTo>
                      <a:lnTo>
                        <a:pt x="21594" y="10455"/>
                      </a:lnTo>
                      <a:cubicBezTo>
                        <a:pt x="21408" y="4628"/>
                        <a:pt x="16630" y="-1"/>
                        <a:pt x="10799" y="0"/>
                      </a:cubicBezTo>
                      <a:cubicBezTo>
                        <a:pt x="4969" y="0"/>
                        <a:pt x="191" y="4628"/>
                        <a:pt x="5" y="10455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s-ES"/>
                </a:p>
              </p:txBody>
            </p:sp>
            <p:sp>
              <p:nvSpPr>
                <p:cNvPr id="37971" name="Rectangle 42"/>
                <p:cNvSpPr>
                  <a:spLocks noChangeArrowheads="1"/>
                </p:cNvSpPr>
                <p:nvPr/>
              </p:nvSpPr>
              <p:spPr bwMode="auto">
                <a:xfrm>
                  <a:off x="3888" y="1584"/>
                  <a:ext cx="288" cy="57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es-MX"/>
                </a:p>
              </p:txBody>
            </p:sp>
          </p:grpSp>
          <p:sp>
            <p:nvSpPr>
              <p:cNvPr id="37969" name="Rectangle 43"/>
              <p:cNvSpPr>
                <a:spLocks noChangeArrowheads="1"/>
              </p:cNvSpPr>
              <p:nvPr/>
            </p:nvSpPr>
            <p:spPr bwMode="auto">
              <a:xfrm flipH="1">
                <a:off x="3424" y="2169"/>
                <a:ext cx="46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6199995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</p:grpSp>
        <p:sp>
          <p:nvSpPr>
            <p:cNvPr id="37904" name="AutoShape 44"/>
            <p:cNvSpPr>
              <a:spLocks noChangeArrowheads="1"/>
            </p:cNvSpPr>
            <p:nvPr/>
          </p:nvSpPr>
          <p:spPr bwMode="auto">
            <a:xfrm rot="1738071">
              <a:off x="1339" y="3225"/>
              <a:ext cx="680" cy="68"/>
            </a:xfrm>
            <a:prstGeom prst="rightArrow">
              <a:avLst>
                <a:gd name="adj1" fmla="val 59722"/>
                <a:gd name="adj2" fmla="val 69722"/>
              </a:avLst>
            </a:prstGeom>
            <a:solidFill>
              <a:srgbClr val="33CCCC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33CCCC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s-MX" sz="1800">
                <a:latin typeface="Arial" charset="0"/>
              </a:endParaRPr>
            </a:p>
          </p:txBody>
        </p:sp>
        <p:grpSp>
          <p:nvGrpSpPr>
            <p:cNvPr id="37905" name="Group 45"/>
            <p:cNvGrpSpPr>
              <a:grpSpLocks/>
            </p:cNvGrpSpPr>
            <p:nvPr/>
          </p:nvGrpSpPr>
          <p:grpSpPr bwMode="auto">
            <a:xfrm>
              <a:off x="1298" y="2986"/>
              <a:ext cx="175" cy="209"/>
              <a:chOff x="709" y="2795"/>
              <a:chExt cx="175" cy="209"/>
            </a:xfrm>
          </p:grpSpPr>
          <p:sp>
            <p:nvSpPr>
              <p:cNvPr id="37963" name="Line 46"/>
              <p:cNvSpPr>
                <a:spLocks noChangeShapeType="1"/>
              </p:cNvSpPr>
              <p:nvPr/>
            </p:nvSpPr>
            <p:spPr bwMode="auto">
              <a:xfrm flipV="1">
                <a:off x="793" y="2795"/>
                <a:ext cx="0" cy="18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64" name="Line 47"/>
              <p:cNvSpPr>
                <a:spLocks noChangeShapeType="1"/>
              </p:cNvSpPr>
              <p:nvPr/>
            </p:nvSpPr>
            <p:spPr bwMode="auto">
              <a:xfrm rot="1200000" flipV="1">
                <a:off x="839" y="2795"/>
                <a:ext cx="0" cy="19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65" name="Line 48"/>
              <p:cNvSpPr>
                <a:spLocks noChangeShapeType="1"/>
              </p:cNvSpPr>
              <p:nvPr/>
            </p:nvSpPr>
            <p:spPr bwMode="auto">
              <a:xfrm rot="20400000" flipV="1">
                <a:off x="748" y="2795"/>
                <a:ext cx="0" cy="19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66" name="Line 49"/>
              <p:cNvSpPr>
                <a:spLocks noChangeShapeType="1"/>
              </p:cNvSpPr>
              <p:nvPr/>
            </p:nvSpPr>
            <p:spPr bwMode="auto">
              <a:xfrm rot="2400000" flipV="1">
                <a:off x="884" y="2826"/>
                <a:ext cx="0" cy="1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67" name="Line 50"/>
              <p:cNvSpPr>
                <a:spLocks noChangeShapeType="1"/>
              </p:cNvSpPr>
              <p:nvPr/>
            </p:nvSpPr>
            <p:spPr bwMode="auto">
              <a:xfrm rot="19200000" flipV="1">
                <a:off x="709" y="2829"/>
                <a:ext cx="0" cy="1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7906" name="AutoShape 51"/>
            <p:cNvSpPr>
              <a:spLocks noChangeArrowheads="1"/>
            </p:cNvSpPr>
            <p:nvPr/>
          </p:nvSpPr>
          <p:spPr bwMode="auto">
            <a:xfrm rot="1738071">
              <a:off x="3742" y="3236"/>
              <a:ext cx="680" cy="68"/>
            </a:xfrm>
            <a:prstGeom prst="rightArrow">
              <a:avLst>
                <a:gd name="adj1" fmla="val 59722"/>
                <a:gd name="adj2" fmla="val 69722"/>
              </a:avLst>
            </a:prstGeom>
            <a:solidFill>
              <a:srgbClr val="33CCCC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33CCCC"/>
              </a:extrusionClr>
            </a:sp3d>
          </p:spPr>
          <p:txBody>
            <a:bodyPr>
              <a:flatTx/>
            </a:bodyPr>
            <a:lstStyle/>
            <a:p>
              <a:pPr algn="l"/>
              <a:endParaRPr lang="es-MX" sz="1800">
                <a:latin typeface="Arial" charset="0"/>
              </a:endParaRPr>
            </a:p>
          </p:txBody>
        </p:sp>
        <p:grpSp>
          <p:nvGrpSpPr>
            <p:cNvPr id="37907" name="Group 52"/>
            <p:cNvGrpSpPr>
              <a:grpSpLocks/>
            </p:cNvGrpSpPr>
            <p:nvPr/>
          </p:nvGrpSpPr>
          <p:grpSpPr bwMode="auto">
            <a:xfrm>
              <a:off x="3702" y="2986"/>
              <a:ext cx="175" cy="209"/>
              <a:chOff x="709" y="2795"/>
              <a:chExt cx="175" cy="209"/>
            </a:xfrm>
          </p:grpSpPr>
          <p:sp>
            <p:nvSpPr>
              <p:cNvPr id="37958" name="Line 53"/>
              <p:cNvSpPr>
                <a:spLocks noChangeShapeType="1"/>
              </p:cNvSpPr>
              <p:nvPr/>
            </p:nvSpPr>
            <p:spPr bwMode="auto">
              <a:xfrm flipV="1">
                <a:off x="793" y="2795"/>
                <a:ext cx="0" cy="18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59" name="Line 54"/>
              <p:cNvSpPr>
                <a:spLocks noChangeShapeType="1"/>
              </p:cNvSpPr>
              <p:nvPr/>
            </p:nvSpPr>
            <p:spPr bwMode="auto">
              <a:xfrm rot="1200000" flipV="1">
                <a:off x="839" y="2795"/>
                <a:ext cx="0" cy="19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60" name="Line 55"/>
              <p:cNvSpPr>
                <a:spLocks noChangeShapeType="1"/>
              </p:cNvSpPr>
              <p:nvPr/>
            </p:nvSpPr>
            <p:spPr bwMode="auto">
              <a:xfrm rot="20400000" flipV="1">
                <a:off x="748" y="2795"/>
                <a:ext cx="0" cy="193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61" name="Line 56"/>
              <p:cNvSpPr>
                <a:spLocks noChangeShapeType="1"/>
              </p:cNvSpPr>
              <p:nvPr/>
            </p:nvSpPr>
            <p:spPr bwMode="auto">
              <a:xfrm rot="2400000" flipV="1">
                <a:off x="884" y="2826"/>
                <a:ext cx="0" cy="1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962" name="Line 57"/>
              <p:cNvSpPr>
                <a:spLocks noChangeShapeType="1"/>
              </p:cNvSpPr>
              <p:nvPr/>
            </p:nvSpPr>
            <p:spPr bwMode="auto">
              <a:xfrm rot="19200000" flipV="1">
                <a:off x="709" y="2829"/>
                <a:ext cx="0" cy="1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7908" name="Group 58"/>
            <p:cNvGrpSpPr>
              <a:grpSpLocks/>
            </p:cNvGrpSpPr>
            <p:nvPr/>
          </p:nvGrpSpPr>
          <p:grpSpPr bwMode="auto">
            <a:xfrm>
              <a:off x="1792" y="2964"/>
              <a:ext cx="272" cy="68"/>
              <a:chOff x="1655" y="2456"/>
              <a:chExt cx="272" cy="68"/>
            </a:xfrm>
          </p:grpSpPr>
          <p:sp>
            <p:nvSpPr>
              <p:cNvPr id="37954" name="Oval 59"/>
              <p:cNvSpPr>
                <a:spLocks noChangeArrowheads="1"/>
              </p:cNvSpPr>
              <p:nvPr/>
            </p:nvSpPr>
            <p:spPr bwMode="auto">
              <a:xfrm>
                <a:off x="1655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55" name="Oval 60"/>
              <p:cNvSpPr>
                <a:spLocks noChangeArrowheads="1"/>
              </p:cNvSpPr>
              <p:nvPr/>
            </p:nvSpPr>
            <p:spPr bwMode="auto">
              <a:xfrm>
                <a:off x="1791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56" name="Oval 61"/>
              <p:cNvSpPr>
                <a:spLocks noChangeArrowheads="1"/>
              </p:cNvSpPr>
              <p:nvPr/>
            </p:nvSpPr>
            <p:spPr bwMode="auto">
              <a:xfrm>
                <a:off x="1723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57" name="Oval 62"/>
              <p:cNvSpPr>
                <a:spLocks noChangeArrowheads="1"/>
              </p:cNvSpPr>
              <p:nvPr/>
            </p:nvSpPr>
            <p:spPr bwMode="auto">
              <a:xfrm>
                <a:off x="1859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37909" name="Group 63"/>
            <p:cNvGrpSpPr>
              <a:grpSpLocks/>
            </p:cNvGrpSpPr>
            <p:nvPr/>
          </p:nvGrpSpPr>
          <p:grpSpPr bwMode="auto">
            <a:xfrm>
              <a:off x="3243" y="3168"/>
              <a:ext cx="272" cy="68"/>
              <a:chOff x="3152" y="2660"/>
              <a:chExt cx="272" cy="68"/>
            </a:xfrm>
          </p:grpSpPr>
          <p:sp>
            <p:nvSpPr>
              <p:cNvPr id="37950" name="Oval 64"/>
              <p:cNvSpPr>
                <a:spLocks noChangeArrowheads="1"/>
              </p:cNvSpPr>
              <p:nvPr/>
            </p:nvSpPr>
            <p:spPr bwMode="auto">
              <a:xfrm>
                <a:off x="3152" y="2660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51" name="Oval 65"/>
              <p:cNvSpPr>
                <a:spLocks noChangeArrowheads="1"/>
              </p:cNvSpPr>
              <p:nvPr/>
            </p:nvSpPr>
            <p:spPr bwMode="auto">
              <a:xfrm>
                <a:off x="3220" y="2660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52" name="Oval 66"/>
              <p:cNvSpPr>
                <a:spLocks noChangeArrowheads="1"/>
              </p:cNvSpPr>
              <p:nvPr/>
            </p:nvSpPr>
            <p:spPr bwMode="auto">
              <a:xfrm>
                <a:off x="3288" y="2660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53" name="Oval 67"/>
              <p:cNvSpPr>
                <a:spLocks noChangeArrowheads="1"/>
              </p:cNvSpPr>
              <p:nvPr/>
            </p:nvSpPr>
            <p:spPr bwMode="auto">
              <a:xfrm>
                <a:off x="3356" y="2660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37910" name="Group 68"/>
            <p:cNvGrpSpPr>
              <a:grpSpLocks/>
            </p:cNvGrpSpPr>
            <p:nvPr/>
          </p:nvGrpSpPr>
          <p:grpSpPr bwMode="auto">
            <a:xfrm>
              <a:off x="4173" y="2964"/>
              <a:ext cx="204" cy="68"/>
              <a:chOff x="4059" y="2456"/>
              <a:chExt cx="204" cy="68"/>
            </a:xfrm>
          </p:grpSpPr>
          <p:sp>
            <p:nvSpPr>
              <p:cNvPr id="37947" name="Oval 69"/>
              <p:cNvSpPr>
                <a:spLocks noChangeArrowheads="1"/>
              </p:cNvSpPr>
              <p:nvPr/>
            </p:nvSpPr>
            <p:spPr bwMode="auto">
              <a:xfrm>
                <a:off x="4059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48" name="Oval 70"/>
              <p:cNvSpPr>
                <a:spLocks noChangeArrowheads="1"/>
              </p:cNvSpPr>
              <p:nvPr/>
            </p:nvSpPr>
            <p:spPr bwMode="auto">
              <a:xfrm>
                <a:off x="4127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49" name="Oval 71"/>
              <p:cNvSpPr>
                <a:spLocks noChangeArrowheads="1"/>
              </p:cNvSpPr>
              <p:nvPr/>
            </p:nvSpPr>
            <p:spPr bwMode="auto">
              <a:xfrm>
                <a:off x="4195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37911" name="Rectangle 72"/>
            <p:cNvSpPr>
              <a:spLocks noChangeArrowheads="1"/>
            </p:cNvSpPr>
            <p:nvPr/>
          </p:nvSpPr>
          <p:spPr bwMode="auto">
            <a:xfrm>
              <a:off x="4694" y="2941"/>
              <a:ext cx="23" cy="545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9199996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grpSp>
          <p:nvGrpSpPr>
            <p:cNvPr id="37912" name="Group 73"/>
            <p:cNvGrpSpPr>
              <a:grpSpLocks/>
            </p:cNvGrpSpPr>
            <p:nvPr/>
          </p:nvGrpSpPr>
          <p:grpSpPr bwMode="auto">
            <a:xfrm>
              <a:off x="1497" y="3349"/>
              <a:ext cx="204" cy="68"/>
              <a:chOff x="1406" y="2841"/>
              <a:chExt cx="204" cy="68"/>
            </a:xfrm>
          </p:grpSpPr>
          <p:sp>
            <p:nvSpPr>
              <p:cNvPr id="37944" name="Oval 74"/>
              <p:cNvSpPr>
                <a:spLocks noChangeArrowheads="1"/>
              </p:cNvSpPr>
              <p:nvPr/>
            </p:nvSpPr>
            <p:spPr bwMode="auto">
              <a:xfrm>
                <a:off x="1406" y="2841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45" name="Oval 75"/>
              <p:cNvSpPr>
                <a:spLocks noChangeArrowheads="1"/>
              </p:cNvSpPr>
              <p:nvPr/>
            </p:nvSpPr>
            <p:spPr bwMode="auto">
              <a:xfrm>
                <a:off x="1474" y="2841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46" name="Oval 76"/>
              <p:cNvSpPr>
                <a:spLocks noChangeArrowheads="1"/>
              </p:cNvSpPr>
              <p:nvPr/>
            </p:nvSpPr>
            <p:spPr bwMode="auto">
              <a:xfrm>
                <a:off x="1542" y="2841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37913" name="Oval 77"/>
            <p:cNvSpPr>
              <a:spLocks noChangeArrowheads="1"/>
            </p:cNvSpPr>
            <p:nvPr/>
          </p:nvSpPr>
          <p:spPr bwMode="auto">
            <a:xfrm>
              <a:off x="4037" y="334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37914" name="Group 78"/>
            <p:cNvGrpSpPr>
              <a:grpSpLocks/>
            </p:cNvGrpSpPr>
            <p:nvPr/>
          </p:nvGrpSpPr>
          <p:grpSpPr bwMode="auto">
            <a:xfrm>
              <a:off x="4876" y="2964"/>
              <a:ext cx="204" cy="68"/>
              <a:chOff x="4785" y="2456"/>
              <a:chExt cx="204" cy="68"/>
            </a:xfrm>
          </p:grpSpPr>
          <p:sp>
            <p:nvSpPr>
              <p:cNvPr id="157775" name="Oval 79"/>
              <p:cNvSpPr>
                <a:spLocks noChangeArrowheads="1"/>
              </p:cNvSpPr>
              <p:nvPr/>
            </p:nvSpPr>
            <p:spPr bwMode="auto">
              <a:xfrm>
                <a:off x="4785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57776" name="Oval 80"/>
              <p:cNvSpPr>
                <a:spLocks noChangeArrowheads="1"/>
              </p:cNvSpPr>
              <p:nvPr/>
            </p:nvSpPr>
            <p:spPr bwMode="auto">
              <a:xfrm>
                <a:off x="4854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57777" name="Oval 81"/>
              <p:cNvSpPr>
                <a:spLocks noChangeArrowheads="1"/>
              </p:cNvSpPr>
              <p:nvPr/>
            </p:nvSpPr>
            <p:spPr bwMode="auto">
              <a:xfrm>
                <a:off x="4921" y="245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37915" name="Text Box 82"/>
            <p:cNvSpPr txBox="1">
              <a:spLocks noChangeArrowheads="1"/>
            </p:cNvSpPr>
            <p:nvPr/>
          </p:nvSpPr>
          <p:spPr bwMode="auto">
            <a:xfrm>
              <a:off x="4332" y="3485"/>
              <a:ext cx="783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 b="1" dirty="0">
                  <a:solidFill>
                    <a:schemeClr val="bg1"/>
                  </a:solidFill>
                </a:rPr>
                <a:t>Filamento</a:t>
              </a:r>
            </a:p>
            <a:p>
              <a:pPr algn="ctr" eaLnBrk="1" hangingPunct="1"/>
              <a:r>
                <a:rPr lang="es-MX" sz="1200" b="1" dirty="0">
                  <a:solidFill>
                    <a:schemeClr val="bg1"/>
                  </a:solidFill>
                </a:rPr>
                <a:t>Incandescente (</a:t>
              </a:r>
              <a:r>
                <a:rPr lang="es-MX" sz="1200" b="1" dirty="0" err="1">
                  <a:solidFill>
                    <a:schemeClr val="bg1"/>
                  </a:solidFill>
                </a:rPr>
                <a:t>Ionizador</a:t>
              </a:r>
              <a:r>
                <a:rPr lang="es-MX" sz="12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37916" name="Text Box 83"/>
            <p:cNvSpPr txBox="1">
              <a:spLocks noChangeArrowheads="1"/>
            </p:cNvSpPr>
            <p:nvPr/>
          </p:nvSpPr>
          <p:spPr bwMode="auto">
            <a:xfrm>
              <a:off x="5080" y="3508"/>
              <a:ext cx="59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 b="1" dirty="0">
                  <a:solidFill>
                    <a:schemeClr val="bg1"/>
                  </a:solidFill>
                </a:rPr>
                <a:t>Detector</a:t>
              </a:r>
            </a:p>
          </p:txBody>
        </p:sp>
        <p:sp>
          <p:nvSpPr>
            <p:cNvPr id="37917" name="Rectangle 84"/>
            <p:cNvSpPr>
              <a:spLocks noChangeArrowheads="1"/>
            </p:cNvSpPr>
            <p:nvPr/>
          </p:nvSpPr>
          <p:spPr bwMode="auto">
            <a:xfrm>
              <a:off x="2109" y="1125"/>
              <a:ext cx="952" cy="454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s-MX" sz="1600" b="1" dirty="0"/>
                <a:t>Generador de</a:t>
              </a:r>
            </a:p>
            <a:p>
              <a:pPr algn="ctr"/>
              <a:r>
                <a:rPr lang="es-MX" sz="1600" b="1" dirty="0"/>
                <a:t>Microondas</a:t>
              </a:r>
            </a:p>
          </p:txBody>
        </p:sp>
        <p:sp>
          <p:nvSpPr>
            <p:cNvPr id="37918" name="Rectangle 85"/>
            <p:cNvSpPr>
              <a:spLocks noChangeArrowheads="1"/>
            </p:cNvSpPr>
            <p:nvPr/>
          </p:nvSpPr>
          <p:spPr bwMode="auto">
            <a:xfrm>
              <a:off x="3541" y="1125"/>
              <a:ext cx="681" cy="409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600" b="1" dirty="0"/>
                <a:t>Lazo de</a:t>
              </a:r>
            </a:p>
            <a:p>
              <a:pPr algn="ctr"/>
              <a:r>
                <a:rPr lang="es-MX" sz="1600" b="1" dirty="0"/>
                <a:t>amarre</a:t>
              </a:r>
            </a:p>
          </p:txBody>
        </p:sp>
        <p:sp>
          <p:nvSpPr>
            <p:cNvPr id="37919" name="AutoShape 86"/>
            <p:cNvSpPr>
              <a:spLocks noChangeArrowheads="1"/>
            </p:cNvSpPr>
            <p:nvPr/>
          </p:nvSpPr>
          <p:spPr bwMode="auto">
            <a:xfrm rot="-5400000">
              <a:off x="4636" y="1126"/>
              <a:ext cx="408" cy="408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7920" name="Line 87"/>
            <p:cNvSpPr>
              <a:spLocks noChangeShapeType="1"/>
            </p:cNvSpPr>
            <p:nvPr/>
          </p:nvSpPr>
          <p:spPr bwMode="auto">
            <a:xfrm flipH="1">
              <a:off x="3061" y="1353"/>
              <a:ext cx="476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21" name="Line 88"/>
            <p:cNvSpPr>
              <a:spLocks noChangeShapeType="1"/>
            </p:cNvSpPr>
            <p:nvPr/>
          </p:nvSpPr>
          <p:spPr bwMode="auto">
            <a:xfrm flipH="1">
              <a:off x="4232" y="1335"/>
              <a:ext cx="385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22" name="Line 89"/>
            <p:cNvSpPr>
              <a:spLocks noChangeShapeType="1"/>
            </p:cNvSpPr>
            <p:nvPr/>
          </p:nvSpPr>
          <p:spPr bwMode="auto">
            <a:xfrm flipH="1">
              <a:off x="5057" y="1353"/>
              <a:ext cx="385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23" name="Line 90"/>
            <p:cNvSpPr>
              <a:spLocks noChangeShapeType="1"/>
            </p:cNvSpPr>
            <p:nvPr/>
          </p:nvSpPr>
          <p:spPr bwMode="auto">
            <a:xfrm>
              <a:off x="5420" y="1352"/>
              <a:ext cx="0" cy="158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7924" name="Group 91"/>
            <p:cNvGrpSpPr>
              <a:grpSpLocks/>
            </p:cNvGrpSpPr>
            <p:nvPr/>
          </p:nvGrpSpPr>
          <p:grpSpPr bwMode="auto">
            <a:xfrm>
              <a:off x="726" y="3168"/>
              <a:ext cx="544" cy="68"/>
              <a:chOff x="726" y="2796"/>
              <a:chExt cx="544" cy="68"/>
            </a:xfrm>
          </p:grpSpPr>
          <p:sp>
            <p:nvSpPr>
              <p:cNvPr id="37933" name="Oval 92"/>
              <p:cNvSpPr>
                <a:spLocks noChangeArrowheads="1"/>
              </p:cNvSpPr>
              <p:nvPr/>
            </p:nvSpPr>
            <p:spPr bwMode="auto">
              <a:xfrm>
                <a:off x="794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34" name="Oval 93"/>
              <p:cNvSpPr>
                <a:spLocks noChangeArrowheads="1"/>
              </p:cNvSpPr>
              <p:nvPr/>
            </p:nvSpPr>
            <p:spPr bwMode="auto">
              <a:xfrm>
                <a:off x="862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35" name="Oval 94"/>
              <p:cNvSpPr>
                <a:spLocks noChangeArrowheads="1"/>
              </p:cNvSpPr>
              <p:nvPr/>
            </p:nvSpPr>
            <p:spPr bwMode="auto">
              <a:xfrm>
                <a:off x="930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36" name="Oval 95"/>
              <p:cNvSpPr>
                <a:spLocks noChangeArrowheads="1"/>
              </p:cNvSpPr>
              <p:nvPr/>
            </p:nvSpPr>
            <p:spPr bwMode="auto">
              <a:xfrm>
                <a:off x="998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37" name="Oval 96"/>
              <p:cNvSpPr>
                <a:spLocks noChangeArrowheads="1"/>
              </p:cNvSpPr>
              <p:nvPr/>
            </p:nvSpPr>
            <p:spPr bwMode="auto">
              <a:xfrm>
                <a:off x="1066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99001"/>
                    </a:srgbClr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38" name="Oval 97"/>
              <p:cNvSpPr>
                <a:spLocks noChangeArrowheads="1"/>
              </p:cNvSpPr>
              <p:nvPr/>
            </p:nvSpPr>
            <p:spPr bwMode="auto">
              <a:xfrm>
                <a:off x="1134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39" name="Oval 98"/>
              <p:cNvSpPr>
                <a:spLocks noChangeArrowheads="1"/>
              </p:cNvSpPr>
              <p:nvPr/>
            </p:nvSpPr>
            <p:spPr bwMode="auto">
              <a:xfrm>
                <a:off x="1202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99001"/>
                    </a:srgbClr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7940" name="Oval 99"/>
              <p:cNvSpPr>
                <a:spLocks noChangeArrowheads="1"/>
              </p:cNvSpPr>
              <p:nvPr/>
            </p:nvSpPr>
            <p:spPr bwMode="auto">
              <a:xfrm>
                <a:off x="726" y="2796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37925" name="Group 100"/>
            <p:cNvGrpSpPr>
              <a:grpSpLocks/>
            </p:cNvGrpSpPr>
            <p:nvPr/>
          </p:nvGrpSpPr>
          <p:grpSpPr bwMode="auto">
            <a:xfrm>
              <a:off x="2095" y="2475"/>
              <a:ext cx="1012" cy="1101"/>
              <a:chOff x="2095" y="2103"/>
              <a:chExt cx="1012" cy="1101"/>
            </a:xfrm>
          </p:grpSpPr>
          <p:sp>
            <p:nvSpPr>
              <p:cNvPr id="37929" name="AutoShape 101"/>
              <p:cNvSpPr>
                <a:spLocks noChangeArrowheads="1"/>
              </p:cNvSpPr>
              <p:nvPr/>
            </p:nvSpPr>
            <p:spPr bwMode="auto">
              <a:xfrm>
                <a:off x="2095" y="2561"/>
                <a:ext cx="921" cy="643"/>
              </a:xfrm>
              <a:custGeom>
                <a:avLst/>
                <a:gdLst>
                  <a:gd name="T0" fmla="*/ 20 w 21600"/>
                  <a:gd name="T1" fmla="*/ 0 h 21600"/>
                  <a:gd name="T2" fmla="*/ 4 w 21600"/>
                  <a:gd name="T3" fmla="*/ 9 h 21600"/>
                  <a:gd name="T4" fmla="*/ 20 w 21600"/>
                  <a:gd name="T5" fmla="*/ 4 h 21600"/>
                  <a:gd name="T6" fmla="*/ 36 w 21600"/>
                  <a:gd name="T7" fmla="*/ 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2 w 21600"/>
                  <a:gd name="T13" fmla="*/ 0 h 21600"/>
                  <a:gd name="T14" fmla="*/ 21248 w 21600"/>
                  <a:gd name="T15" fmla="*/ 124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088" y="10586"/>
                    </a:moveTo>
                    <a:cubicBezTo>
                      <a:pt x="4203" y="6962"/>
                      <a:pt x="7174" y="4084"/>
                      <a:pt x="10800" y="4085"/>
                    </a:cubicBezTo>
                    <a:cubicBezTo>
                      <a:pt x="14425" y="4085"/>
                      <a:pt x="17396" y="6962"/>
                      <a:pt x="17511" y="10586"/>
                    </a:cubicBezTo>
                    <a:lnTo>
                      <a:pt x="21594" y="10455"/>
                    </a:lnTo>
                    <a:cubicBezTo>
                      <a:pt x="21408" y="4628"/>
                      <a:pt x="16630" y="-1"/>
                      <a:pt x="10799" y="0"/>
                    </a:cubicBezTo>
                    <a:cubicBezTo>
                      <a:pt x="4969" y="0"/>
                      <a:pt x="191" y="4628"/>
                      <a:pt x="5" y="10455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>
                <a:flatTx/>
              </a:bodyPr>
              <a:lstStyle/>
              <a:p>
                <a:endParaRPr lang="es-ES"/>
              </a:p>
            </p:txBody>
          </p:sp>
          <p:sp>
            <p:nvSpPr>
              <p:cNvPr id="37930" name="Rectangle 102"/>
              <p:cNvSpPr>
                <a:spLocks noChangeArrowheads="1"/>
              </p:cNvSpPr>
              <p:nvPr/>
            </p:nvSpPr>
            <p:spPr bwMode="auto">
              <a:xfrm>
                <a:off x="2463" y="2193"/>
                <a:ext cx="185" cy="368"/>
              </a:xfrm>
              <a:prstGeom prst="rect">
                <a:avLst/>
              </a:prstGeom>
              <a:solidFill>
                <a:srgbClr val="FFFF99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>
                <a:flatTx/>
              </a:bodyPr>
              <a:lstStyle/>
              <a:p>
                <a:endParaRPr lang="es-MX"/>
              </a:p>
            </p:txBody>
          </p:sp>
          <p:sp>
            <p:nvSpPr>
              <p:cNvPr id="37931" name="Rectangle 103"/>
              <p:cNvSpPr>
                <a:spLocks noChangeArrowheads="1"/>
              </p:cNvSpPr>
              <p:nvPr/>
            </p:nvSpPr>
            <p:spPr bwMode="auto">
              <a:xfrm flipH="1">
                <a:off x="3061" y="2714"/>
                <a:ext cx="46" cy="45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6199995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37932" name="AutoShape 104"/>
              <p:cNvSpPr>
                <a:spLocks noChangeArrowheads="1"/>
              </p:cNvSpPr>
              <p:nvPr/>
            </p:nvSpPr>
            <p:spPr bwMode="auto">
              <a:xfrm>
                <a:off x="2503" y="2103"/>
                <a:ext cx="209" cy="80"/>
              </a:xfrm>
              <a:prstGeom prst="parallelogram">
                <a:avLst>
                  <a:gd name="adj" fmla="val 1025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37926" name="Line 105"/>
            <p:cNvSpPr>
              <a:spLocks noChangeShapeType="1"/>
            </p:cNvSpPr>
            <p:nvPr/>
          </p:nvSpPr>
          <p:spPr bwMode="auto">
            <a:xfrm>
              <a:off x="2608" y="1579"/>
              <a:ext cx="0" cy="95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927" name="Rectangle 106"/>
            <p:cNvSpPr>
              <a:spLocks noChangeArrowheads="1"/>
            </p:cNvSpPr>
            <p:nvPr/>
          </p:nvSpPr>
          <p:spPr bwMode="auto">
            <a:xfrm>
              <a:off x="68" y="1800"/>
              <a:ext cx="5602" cy="22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7928" name="Text Box 107"/>
            <p:cNvSpPr txBox="1">
              <a:spLocks noChangeArrowheads="1"/>
            </p:cNvSpPr>
            <p:nvPr/>
          </p:nvSpPr>
          <p:spPr bwMode="auto">
            <a:xfrm>
              <a:off x="101" y="1800"/>
              <a:ext cx="6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2400" b="1" dirty="0">
                  <a:solidFill>
                    <a:schemeClr val="bg1"/>
                  </a:solidFill>
                </a:rPr>
                <a:t>Vacío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892" name="Text Box 108"/>
          <p:cNvSpPr txBox="1">
            <a:spLocks noChangeArrowheads="1"/>
          </p:cNvSpPr>
          <p:nvPr/>
        </p:nvSpPr>
        <p:spPr bwMode="auto">
          <a:xfrm>
            <a:off x="419100" y="552450"/>
            <a:ext cx="843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400">
                <a:solidFill>
                  <a:schemeClr val="bg1"/>
                </a:solidFill>
                <a:latin typeface="Arial Unicode MS" charset="0"/>
              </a:rPr>
              <a:t>Ramsey Method</a:t>
            </a:r>
            <a:endParaRPr lang="es-ES" sz="2400">
              <a:solidFill>
                <a:schemeClr val="bg1"/>
              </a:solidFill>
              <a:latin typeface="Arial Unicode MS" charset="0"/>
            </a:endParaRPr>
          </a:p>
        </p:txBody>
      </p:sp>
      <p:pic>
        <p:nvPicPr>
          <p:cNvPr id="1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415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49" t="6124" r="1148" b="5079"/>
          <a:stretch>
            <a:fillRect/>
          </a:stretch>
        </p:blipFill>
        <p:spPr bwMode="auto">
          <a:xfrm>
            <a:off x="539552" y="2204864"/>
            <a:ext cx="60722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843808" y="33265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>
                <a:solidFill>
                  <a:srgbClr val="FFC000"/>
                </a:solidFill>
              </a:rPr>
              <a:t>First</a:t>
            </a:r>
            <a:r>
              <a:rPr lang="es-MX" sz="2800" dirty="0" smtClean="0">
                <a:solidFill>
                  <a:srgbClr val="FFC000"/>
                </a:solidFill>
              </a:rPr>
              <a:t> </a:t>
            </a:r>
            <a:r>
              <a:rPr lang="es-MX" sz="2800" dirty="0" err="1" smtClean="0">
                <a:solidFill>
                  <a:srgbClr val="FFC000"/>
                </a:solidFill>
              </a:rPr>
              <a:t>atomic</a:t>
            </a:r>
            <a:r>
              <a:rPr lang="es-MX" sz="2800" dirty="0" smtClean="0">
                <a:solidFill>
                  <a:srgbClr val="FFC000"/>
                </a:solidFill>
              </a:rPr>
              <a:t> </a:t>
            </a:r>
            <a:r>
              <a:rPr lang="es-MX" sz="2800" dirty="0" err="1" smtClean="0">
                <a:solidFill>
                  <a:srgbClr val="FFC000"/>
                </a:solidFill>
              </a:rPr>
              <a:t>clocks</a:t>
            </a:r>
            <a:r>
              <a:rPr lang="es-MX" sz="2800" dirty="0" smtClean="0">
                <a:solidFill>
                  <a:srgbClr val="FFC000"/>
                </a:solidFill>
              </a:rPr>
              <a:t> (1957)</a:t>
            </a:r>
            <a:endParaRPr lang="es-MX" sz="2800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regmedia.co.uk/2011/10/14/essen_and_parry_atomic_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48679"/>
            <a:ext cx="2839661" cy="2120281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858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2961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http://www.ineedcaffeine.com/content/wp-content/uploads/2008/11/5071a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58728"/>
            <a:ext cx="4392488" cy="325850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2008" y="404664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 smtClean="0">
                <a:solidFill>
                  <a:schemeClr val="bg1"/>
                </a:solidFill>
              </a:rPr>
              <a:t>Commercial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available</a:t>
            </a:r>
            <a:r>
              <a:rPr lang="es-MX" sz="2000" dirty="0" smtClean="0">
                <a:solidFill>
                  <a:schemeClr val="bg1"/>
                </a:solidFill>
              </a:rPr>
              <a:t> Cs </a:t>
            </a:r>
            <a:r>
              <a:rPr lang="es-MX" sz="2000" dirty="0" err="1" smtClean="0">
                <a:solidFill>
                  <a:schemeClr val="bg1"/>
                </a:solidFill>
              </a:rPr>
              <a:t>atomic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clock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using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the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magnetic</a:t>
            </a:r>
            <a:r>
              <a:rPr lang="es-MX" sz="2000" dirty="0" smtClean="0">
                <a:solidFill>
                  <a:schemeClr val="bg1"/>
                </a:solidFill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</a:rPr>
              <a:t>selection</a:t>
            </a:r>
            <a:r>
              <a:rPr lang="es-MX" sz="2000" dirty="0" smtClean="0">
                <a:solidFill>
                  <a:schemeClr val="bg1"/>
                </a:solidFill>
              </a:rPr>
              <a:t> of N. Ramsey 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4.bp.blogspot.com/_WJY2T9ntepQ/TOgL3QiYq8I/AAAAAAAAAqg/pfvninh_u-k/s1600/silue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30736"/>
            <a:ext cx="3533775" cy="3162301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38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9939" name="Text Box 68"/>
          <p:cNvSpPr txBox="1">
            <a:spLocks noChangeArrowheads="1"/>
          </p:cNvSpPr>
          <p:nvPr/>
        </p:nvSpPr>
        <p:spPr bwMode="auto">
          <a:xfrm>
            <a:off x="1702267" y="19559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s-ES_tradnl" sz="2800" dirty="0" smtClean="0">
                <a:solidFill>
                  <a:schemeClr val="bg1"/>
                </a:solidFill>
              </a:rPr>
              <a:t>Cs-133 </a:t>
            </a:r>
            <a:r>
              <a:rPr kumimoji="1" lang="es-ES_tradnl" sz="2800" dirty="0" err="1" smtClean="0">
                <a:solidFill>
                  <a:schemeClr val="bg1"/>
                </a:solidFill>
              </a:rPr>
              <a:t>Optical</a:t>
            </a:r>
            <a:r>
              <a:rPr kumimoji="1" lang="es-ES_tradnl" sz="2800" dirty="0" smtClean="0">
                <a:solidFill>
                  <a:schemeClr val="bg1"/>
                </a:solidFill>
              </a:rPr>
              <a:t> </a:t>
            </a:r>
            <a:r>
              <a:rPr kumimoji="1" lang="es-ES_tradnl" sz="2800" dirty="0" err="1" smtClean="0">
                <a:solidFill>
                  <a:schemeClr val="bg1"/>
                </a:solidFill>
              </a:rPr>
              <a:t>pumping</a:t>
            </a:r>
            <a:endParaRPr kumimoji="1" lang="es-ES" sz="2800" dirty="0">
              <a:solidFill>
                <a:schemeClr val="bg1"/>
              </a:solidFill>
            </a:endParaRPr>
          </a:p>
        </p:txBody>
      </p:sp>
      <p:grpSp>
        <p:nvGrpSpPr>
          <p:cNvPr id="39940" name="Group 95"/>
          <p:cNvGrpSpPr>
            <a:grpSpLocks/>
          </p:cNvGrpSpPr>
          <p:nvPr/>
        </p:nvGrpSpPr>
        <p:grpSpPr bwMode="auto">
          <a:xfrm>
            <a:off x="527050" y="990600"/>
            <a:ext cx="7735888" cy="5486400"/>
            <a:chOff x="332" y="624"/>
            <a:chExt cx="4873" cy="3456"/>
          </a:xfrm>
        </p:grpSpPr>
        <p:grpSp>
          <p:nvGrpSpPr>
            <p:cNvPr id="39941" name="Group 4"/>
            <p:cNvGrpSpPr>
              <a:grpSpLocks/>
            </p:cNvGrpSpPr>
            <p:nvPr/>
          </p:nvGrpSpPr>
          <p:grpSpPr bwMode="auto">
            <a:xfrm>
              <a:off x="607" y="1550"/>
              <a:ext cx="833" cy="2091"/>
              <a:chOff x="607" y="1550"/>
              <a:chExt cx="833" cy="2091"/>
            </a:xfrm>
          </p:grpSpPr>
          <p:sp>
            <p:nvSpPr>
              <p:cNvPr id="40022" name="Text Box 5"/>
              <p:cNvSpPr txBox="1">
                <a:spLocks noChangeArrowheads="1"/>
              </p:cNvSpPr>
              <p:nvPr/>
            </p:nvSpPr>
            <p:spPr bwMode="auto">
              <a:xfrm>
                <a:off x="720" y="3408"/>
                <a:ext cx="65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s-ES_tradnl" sz="1800" dirty="0" smtClean="0">
                    <a:solidFill>
                      <a:schemeClr val="bg1"/>
                    </a:solidFill>
                  </a:rPr>
                  <a:t>Coulomb</a:t>
                </a:r>
                <a:endParaRPr lang="es-ES_tradnl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023" name="Group 6"/>
              <p:cNvGrpSpPr>
                <a:grpSpLocks/>
              </p:cNvGrpSpPr>
              <p:nvPr/>
            </p:nvGrpSpPr>
            <p:grpSpPr bwMode="auto">
              <a:xfrm>
                <a:off x="607" y="1550"/>
                <a:ext cx="833" cy="1474"/>
                <a:chOff x="607" y="1550"/>
                <a:chExt cx="833" cy="1474"/>
              </a:xfrm>
            </p:grpSpPr>
            <p:sp>
              <p:nvSpPr>
                <p:cNvPr id="40024" name="Line 7"/>
                <p:cNvSpPr>
                  <a:spLocks noChangeShapeType="1"/>
                </p:cNvSpPr>
                <p:nvPr/>
              </p:nvSpPr>
              <p:spPr bwMode="auto">
                <a:xfrm>
                  <a:off x="912" y="3024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2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912" y="1680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26" name="Text Box 9"/>
                <p:cNvSpPr txBox="1">
                  <a:spLocks noChangeArrowheads="1"/>
                </p:cNvSpPr>
                <p:nvPr/>
              </p:nvSpPr>
              <p:spPr bwMode="auto">
                <a:xfrm rot="-5490892">
                  <a:off x="720" y="2298"/>
                  <a:ext cx="59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s-ES_tradnl" sz="1800">
                      <a:solidFill>
                        <a:schemeClr val="bg1"/>
                      </a:solidFill>
                      <a:sym typeface="Symbol" charset="0"/>
                    </a:rPr>
                    <a:t>850nm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27" name="Line 10"/>
                <p:cNvSpPr>
                  <a:spLocks noChangeShapeType="1"/>
                </p:cNvSpPr>
                <p:nvPr/>
              </p:nvSpPr>
              <p:spPr bwMode="auto">
                <a:xfrm>
                  <a:off x="1152" y="1680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7" y="1550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9942" name="Group 12"/>
            <p:cNvGrpSpPr>
              <a:grpSpLocks/>
            </p:cNvGrpSpPr>
            <p:nvPr/>
          </p:nvGrpSpPr>
          <p:grpSpPr bwMode="auto">
            <a:xfrm>
              <a:off x="2109" y="624"/>
              <a:ext cx="1871" cy="3024"/>
              <a:chOff x="2109" y="624"/>
              <a:chExt cx="1871" cy="3024"/>
            </a:xfrm>
          </p:grpSpPr>
          <p:sp>
            <p:nvSpPr>
              <p:cNvPr id="39988" name="Text Box 13"/>
              <p:cNvSpPr txBox="1">
                <a:spLocks noChangeArrowheads="1"/>
              </p:cNvSpPr>
              <p:nvPr/>
            </p:nvSpPr>
            <p:spPr bwMode="auto">
              <a:xfrm>
                <a:off x="2636" y="3408"/>
                <a:ext cx="6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s-ES_tradnl" sz="1800" dirty="0" smtClean="0">
                    <a:solidFill>
                      <a:schemeClr val="bg1"/>
                    </a:solidFill>
                  </a:rPr>
                  <a:t>Spin-Spin</a:t>
                </a:r>
                <a:endParaRPr lang="es-ES_tradnl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989" name="Text Box 14"/>
              <p:cNvSpPr txBox="1">
                <a:spLocks noChangeArrowheads="1"/>
              </p:cNvSpPr>
              <p:nvPr/>
            </p:nvSpPr>
            <p:spPr bwMode="auto">
              <a:xfrm>
                <a:off x="2784" y="2895"/>
                <a:ext cx="1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s-ES_tradnl" sz="1800" b="1">
                    <a:solidFill>
                      <a:schemeClr val="bg1"/>
                    </a:solidFill>
                  </a:rPr>
                  <a:t>9.192631770 GHz</a:t>
                </a:r>
              </a:p>
            </p:txBody>
          </p:sp>
          <p:grpSp>
            <p:nvGrpSpPr>
              <p:cNvPr id="39990" name="Group 15"/>
              <p:cNvGrpSpPr>
                <a:grpSpLocks/>
              </p:cNvGrpSpPr>
              <p:nvPr/>
            </p:nvGrpSpPr>
            <p:grpSpPr bwMode="auto">
              <a:xfrm>
                <a:off x="2196" y="624"/>
                <a:ext cx="1392" cy="2640"/>
                <a:chOff x="2196" y="624"/>
                <a:chExt cx="1392" cy="2640"/>
              </a:xfrm>
            </p:grpSpPr>
            <p:sp>
              <p:nvSpPr>
                <p:cNvPr id="39992" name="Line 16"/>
                <p:cNvSpPr>
                  <a:spLocks noChangeShapeType="1"/>
                </p:cNvSpPr>
                <p:nvPr/>
              </p:nvSpPr>
              <p:spPr bwMode="auto">
                <a:xfrm>
                  <a:off x="2784" y="2784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9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196" y="1152"/>
                  <a:ext cx="240" cy="144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94" name="Line 18"/>
                <p:cNvSpPr>
                  <a:spLocks noChangeShapeType="1"/>
                </p:cNvSpPr>
                <p:nvPr/>
              </p:nvSpPr>
              <p:spPr bwMode="auto">
                <a:xfrm>
                  <a:off x="2196" y="1296"/>
                  <a:ext cx="240" cy="4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9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96" y="960"/>
                  <a:ext cx="240" cy="33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96" name="Line 20"/>
                <p:cNvSpPr>
                  <a:spLocks noChangeShapeType="1"/>
                </p:cNvSpPr>
                <p:nvPr/>
              </p:nvSpPr>
              <p:spPr bwMode="auto">
                <a:xfrm>
                  <a:off x="2196" y="1296"/>
                  <a:ext cx="240" cy="24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9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196" y="2784"/>
                  <a:ext cx="192" cy="24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98" name="Line 22"/>
                <p:cNvSpPr>
                  <a:spLocks noChangeShapeType="1"/>
                </p:cNvSpPr>
                <p:nvPr/>
              </p:nvSpPr>
              <p:spPr bwMode="auto">
                <a:xfrm>
                  <a:off x="2196" y="3024"/>
                  <a:ext cx="240" cy="192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99" name="Line 23"/>
                <p:cNvSpPr>
                  <a:spLocks noChangeShapeType="1"/>
                </p:cNvSpPr>
                <p:nvPr/>
              </p:nvSpPr>
              <p:spPr bwMode="auto">
                <a:xfrm>
                  <a:off x="2436" y="960"/>
                  <a:ext cx="1104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0" name="Line 24"/>
                <p:cNvSpPr>
                  <a:spLocks noChangeShapeType="1"/>
                </p:cNvSpPr>
                <p:nvPr/>
              </p:nvSpPr>
              <p:spPr bwMode="auto">
                <a:xfrm>
                  <a:off x="2436" y="1152"/>
                  <a:ext cx="1104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1" name="Line 25"/>
                <p:cNvSpPr>
                  <a:spLocks noChangeShapeType="1"/>
                </p:cNvSpPr>
                <p:nvPr/>
              </p:nvSpPr>
              <p:spPr bwMode="auto">
                <a:xfrm>
                  <a:off x="2436" y="1344"/>
                  <a:ext cx="1104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2" name="Line 26"/>
                <p:cNvSpPr>
                  <a:spLocks noChangeShapeType="1"/>
                </p:cNvSpPr>
                <p:nvPr/>
              </p:nvSpPr>
              <p:spPr bwMode="auto">
                <a:xfrm>
                  <a:off x="2436" y="1536"/>
                  <a:ext cx="1104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3" name="Line 27"/>
                <p:cNvSpPr>
                  <a:spLocks noChangeShapeType="1"/>
                </p:cNvSpPr>
                <p:nvPr/>
              </p:nvSpPr>
              <p:spPr bwMode="auto">
                <a:xfrm>
                  <a:off x="2388" y="2784"/>
                  <a:ext cx="1200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4" name="Line 28"/>
                <p:cNvSpPr>
                  <a:spLocks noChangeShapeType="1"/>
                </p:cNvSpPr>
                <p:nvPr/>
              </p:nvSpPr>
              <p:spPr bwMode="auto">
                <a:xfrm>
                  <a:off x="2436" y="3216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5" name="Line 29"/>
                <p:cNvSpPr>
                  <a:spLocks noChangeShapeType="1"/>
                </p:cNvSpPr>
                <p:nvPr/>
              </p:nvSpPr>
              <p:spPr bwMode="auto">
                <a:xfrm>
                  <a:off x="2388" y="1776"/>
                  <a:ext cx="1200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6" name="Line 30"/>
                <p:cNvSpPr>
                  <a:spLocks noChangeShapeType="1"/>
                </p:cNvSpPr>
                <p:nvPr/>
              </p:nvSpPr>
              <p:spPr bwMode="auto">
                <a:xfrm>
                  <a:off x="2388" y="2160"/>
                  <a:ext cx="1200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196" y="1776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8" name="Line 32"/>
                <p:cNvSpPr>
                  <a:spLocks noChangeShapeType="1"/>
                </p:cNvSpPr>
                <p:nvPr/>
              </p:nvSpPr>
              <p:spPr bwMode="auto">
                <a:xfrm>
                  <a:off x="2196" y="1968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0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36" y="768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F’=5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436" y="960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F’=4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36" y="1152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F’=3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36" y="1344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F’=2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436" y="1584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F’=4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436" y="1920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F’=3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388" y="2544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F’=4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88" y="3024"/>
                  <a:ext cx="3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>
                      <a:solidFill>
                        <a:schemeClr val="bg1"/>
                      </a:solidFill>
                    </a:rPr>
                    <a:t>F’=3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7" name="Line 41"/>
                <p:cNvSpPr>
                  <a:spLocks noChangeShapeType="1"/>
                </p:cNvSpPr>
                <p:nvPr/>
              </p:nvSpPr>
              <p:spPr bwMode="auto">
                <a:xfrm>
                  <a:off x="2196" y="624"/>
                  <a:ext cx="12" cy="264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4001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088" y="980"/>
                  <a:ext cx="4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s-ES_tradnl" sz="1200">
                      <a:solidFill>
                        <a:schemeClr val="bg1"/>
                      </a:solidFill>
                    </a:rPr>
                    <a:t>251MHz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1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064" y="1156"/>
                  <a:ext cx="4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s-ES_tradnl" sz="1200">
                      <a:solidFill>
                        <a:schemeClr val="bg1"/>
                      </a:solidFill>
                    </a:rPr>
                    <a:t>200MHz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2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084" y="1356"/>
                  <a:ext cx="45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s-ES_tradnl" sz="1200">
                      <a:solidFill>
                        <a:schemeClr val="bg1"/>
                      </a:solidFill>
                    </a:rPr>
                    <a:t>150MHz</a:t>
                  </a:r>
                  <a:endParaRPr lang="es-ES_tradn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02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008" y="1910"/>
                  <a:ext cx="473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s-ES_tradnl" sz="1100">
                      <a:solidFill>
                        <a:schemeClr val="bg1"/>
                      </a:solidFill>
                    </a:rPr>
                    <a:t>1167MHz</a:t>
                  </a:r>
                </a:p>
              </p:txBody>
            </p:sp>
          </p:grpSp>
          <p:sp>
            <p:nvSpPr>
              <p:cNvPr id="39991" name="Text Box 46"/>
              <p:cNvSpPr txBox="1">
                <a:spLocks noChangeArrowheads="1"/>
              </p:cNvSpPr>
              <p:nvPr/>
            </p:nvSpPr>
            <p:spPr bwMode="auto">
              <a:xfrm>
                <a:off x="2109" y="336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2400" b="1" dirty="0">
                    <a:solidFill>
                      <a:schemeClr val="bg1"/>
                    </a:solidFill>
                  </a:rPr>
                  <a:t>+</a:t>
                </a:r>
                <a:endParaRPr lang="es-E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943" name="Group 47"/>
            <p:cNvGrpSpPr>
              <a:grpSpLocks/>
            </p:cNvGrpSpPr>
            <p:nvPr/>
          </p:nvGrpSpPr>
          <p:grpSpPr bwMode="auto">
            <a:xfrm>
              <a:off x="3502" y="624"/>
              <a:ext cx="1440" cy="3024"/>
              <a:chOff x="3502" y="624"/>
              <a:chExt cx="1440" cy="3024"/>
            </a:xfrm>
          </p:grpSpPr>
          <p:sp>
            <p:nvSpPr>
              <p:cNvPr id="39968" name="Text Box 48"/>
              <p:cNvSpPr txBox="1">
                <a:spLocks noChangeArrowheads="1"/>
              </p:cNvSpPr>
              <p:nvPr/>
            </p:nvSpPr>
            <p:spPr bwMode="auto">
              <a:xfrm>
                <a:off x="3766" y="3408"/>
                <a:ext cx="9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s-ES_tradnl" sz="1800" dirty="0" err="1" smtClean="0">
                    <a:solidFill>
                      <a:schemeClr val="bg1"/>
                    </a:solidFill>
                  </a:rPr>
                  <a:t>Zeeman</a:t>
                </a:r>
                <a:r>
                  <a:rPr lang="es-ES_tradnl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_tradnl" sz="1800" dirty="0" err="1" smtClean="0">
                    <a:solidFill>
                      <a:schemeClr val="bg1"/>
                    </a:solidFill>
                  </a:rPr>
                  <a:t>Effect</a:t>
                </a:r>
                <a:endParaRPr lang="es-ES_tradnl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9969" name="Group 49"/>
              <p:cNvGrpSpPr>
                <a:grpSpLocks/>
              </p:cNvGrpSpPr>
              <p:nvPr/>
            </p:nvGrpSpPr>
            <p:grpSpPr bwMode="auto">
              <a:xfrm>
                <a:off x="3540" y="624"/>
                <a:ext cx="1402" cy="2736"/>
                <a:chOff x="3540" y="624"/>
                <a:chExt cx="1402" cy="2736"/>
              </a:xfrm>
            </p:grpSpPr>
            <p:sp>
              <p:nvSpPr>
                <p:cNvPr id="39971" name="AutoShape 50" descr="Horizontal clara"/>
                <p:cNvSpPr>
                  <a:spLocks noChangeArrowheads="1"/>
                </p:cNvSpPr>
                <p:nvPr/>
              </p:nvSpPr>
              <p:spPr bwMode="auto">
                <a:xfrm rot="-5298919">
                  <a:off x="3612" y="792"/>
                  <a:ext cx="144" cy="288"/>
                </a:xfrm>
                <a:prstGeom prst="triangle">
                  <a:avLst>
                    <a:gd name="adj" fmla="val 37412"/>
                  </a:avLst>
                </a:prstGeom>
                <a:pattFill prst="lt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2" name="AutoShape 51" descr="Horizontal oscura"/>
                <p:cNvSpPr>
                  <a:spLocks noChangeArrowheads="1"/>
                </p:cNvSpPr>
                <p:nvPr/>
              </p:nvSpPr>
              <p:spPr bwMode="auto">
                <a:xfrm rot="-5298919">
                  <a:off x="3612" y="1368"/>
                  <a:ext cx="144" cy="288"/>
                </a:xfrm>
                <a:prstGeom prst="triangle">
                  <a:avLst>
                    <a:gd name="adj" fmla="val 31856"/>
                  </a:avLst>
                </a:prstGeom>
                <a:pattFill prst="dk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3" name="AutoShape 52" descr="Horizontal oscura"/>
                <p:cNvSpPr>
                  <a:spLocks noChangeArrowheads="1"/>
                </p:cNvSpPr>
                <p:nvPr/>
              </p:nvSpPr>
              <p:spPr bwMode="auto">
                <a:xfrm rot="-5298919">
                  <a:off x="3636" y="1008"/>
                  <a:ext cx="96" cy="288"/>
                </a:xfrm>
                <a:prstGeom prst="triangle">
                  <a:avLst>
                    <a:gd name="adj" fmla="val 31856"/>
                  </a:avLst>
                </a:prstGeom>
                <a:pattFill prst="dk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4" name="AutoShape 53" descr="Horizontal oscura"/>
                <p:cNvSpPr>
                  <a:spLocks noChangeArrowheads="1"/>
                </p:cNvSpPr>
                <p:nvPr/>
              </p:nvSpPr>
              <p:spPr bwMode="auto">
                <a:xfrm rot="-5298919">
                  <a:off x="3612" y="1176"/>
                  <a:ext cx="144" cy="288"/>
                </a:xfrm>
                <a:prstGeom prst="triangle">
                  <a:avLst>
                    <a:gd name="adj" fmla="val 31856"/>
                  </a:avLst>
                </a:prstGeom>
                <a:pattFill prst="dk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5" name="AutoShape 54" descr="Horizontal oscura"/>
                <p:cNvSpPr>
                  <a:spLocks noChangeArrowheads="1"/>
                </p:cNvSpPr>
                <p:nvPr/>
              </p:nvSpPr>
              <p:spPr bwMode="auto">
                <a:xfrm rot="-5298919">
                  <a:off x="3612" y="2616"/>
                  <a:ext cx="144" cy="288"/>
                </a:xfrm>
                <a:prstGeom prst="triangle">
                  <a:avLst>
                    <a:gd name="adj" fmla="val 31856"/>
                  </a:avLst>
                </a:prstGeom>
                <a:pattFill prst="dk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6" name="AutoShape 55" descr="Horizontal oscura"/>
                <p:cNvSpPr>
                  <a:spLocks noChangeArrowheads="1"/>
                </p:cNvSpPr>
                <p:nvPr/>
              </p:nvSpPr>
              <p:spPr bwMode="auto">
                <a:xfrm rot="-5298919">
                  <a:off x="3612" y="3048"/>
                  <a:ext cx="144" cy="288"/>
                </a:xfrm>
                <a:prstGeom prst="triangle">
                  <a:avLst>
                    <a:gd name="adj" fmla="val 31856"/>
                  </a:avLst>
                </a:prstGeom>
                <a:pattFill prst="dk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7" name="AutoShape 56" descr="Horizontal oscura"/>
                <p:cNvSpPr>
                  <a:spLocks noChangeArrowheads="1"/>
                </p:cNvSpPr>
                <p:nvPr/>
              </p:nvSpPr>
              <p:spPr bwMode="auto">
                <a:xfrm rot="-5298919">
                  <a:off x="3612" y="1608"/>
                  <a:ext cx="144" cy="288"/>
                </a:xfrm>
                <a:prstGeom prst="triangle">
                  <a:avLst>
                    <a:gd name="adj" fmla="val 31856"/>
                  </a:avLst>
                </a:prstGeom>
                <a:pattFill prst="dk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8" name="AutoShape 57" descr="Horizontal oscura"/>
                <p:cNvSpPr>
                  <a:spLocks noChangeArrowheads="1"/>
                </p:cNvSpPr>
                <p:nvPr/>
              </p:nvSpPr>
              <p:spPr bwMode="auto">
                <a:xfrm rot="-5298919">
                  <a:off x="3612" y="1992"/>
                  <a:ext cx="144" cy="288"/>
                </a:xfrm>
                <a:prstGeom prst="triangle">
                  <a:avLst>
                    <a:gd name="adj" fmla="val 31856"/>
                  </a:avLst>
                </a:prstGeom>
                <a:pattFill prst="dkHorz">
                  <a:fgClr>
                    <a:schemeClr val="accent1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97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780" y="816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600" dirty="0">
                      <a:solidFill>
                        <a:schemeClr val="bg1"/>
                      </a:solidFill>
                    </a:rPr>
                    <a:t>11 </a:t>
                  </a:r>
                  <a:r>
                    <a:rPr lang="es-ES_tradnl" sz="1600" dirty="0" err="1" smtClean="0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828" y="1008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600" dirty="0">
                      <a:solidFill>
                        <a:schemeClr val="bg1"/>
                      </a:solidFill>
                    </a:rPr>
                    <a:t> 9 </a:t>
                  </a:r>
                  <a:r>
                    <a:rPr lang="es-ES_tradnl" sz="1600" dirty="0" err="1" smtClean="0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876" y="1200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600" dirty="0">
                      <a:solidFill>
                        <a:schemeClr val="bg1"/>
                      </a:solidFill>
                    </a:rPr>
                    <a:t>7 </a:t>
                  </a:r>
                  <a:r>
                    <a:rPr lang="es-ES_tradnl" sz="1600" dirty="0" err="1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2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876" y="1392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600" dirty="0">
                      <a:solidFill>
                        <a:schemeClr val="bg1"/>
                      </a:solidFill>
                    </a:rPr>
                    <a:t>5 </a:t>
                  </a:r>
                  <a:r>
                    <a:rPr lang="es-ES_tradnl" sz="1600" dirty="0" err="1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876" y="1632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600" dirty="0">
                      <a:solidFill>
                        <a:schemeClr val="bg1"/>
                      </a:solidFill>
                    </a:rPr>
                    <a:t>9 </a:t>
                  </a:r>
                  <a:r>
                    <a:rPr lang="es-ES_tradnl" sz="1600" dirty="0" err="1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876" y="2016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600" dirty="0">
                      <a:solidFill>
                        <a:schemeClr val="bg1"/>
                      </a:solidFill>
                    </a:rPr>
                    <a:t>7 </a:t>
                  </a:r>
                  <a:r>
                    <a:rPr lang="es-ES_tradnl" sz="1600" dirty="0" err="1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5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876" y="2640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600" dirty="0">
                      <a:solidFill>
                        <a:schemeClr val="bg1"/>
                      </a:solidFill>
                    </a:rPr>
                    <a:t>9 </a:t>
                  </a:r>
                  <a:r>
                    <a:rPr lang="es-ES_tradnl" sz="1600" dirty="0" err="1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876" y="3072"/>
                  <a:ext cx="106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s-ES_tradnl" sz="1600" dirty="0">
                      <a:solidFill>
                        <a:schemeClr val="bg1"/>
                      </a:solidFill>
                    </a:rPr>
                    <a:t>7 </a:t>
                  </a:r>
                  <a:r>
                    <a:rPr lang="es-ES_tradnl" sz="1600" dirty="0" err="1">
                      <a:solidFill>
                        <a:schemeClr val="bg1"/>
                      </a:solidFill>
                    </a:rPr>
                    <a:t>sublevels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87" name="Line 66"/>
                <p:cNvSpPr>
                  <a:spLocks noChangeShapeType="1"/>
                </p:cNvSpPr>
                <p:nvPr/>
              </p:nvSpPr>
              <p:spPr bwMode="auto">
                <a:xfrm>
                  <a:off x="3588" y="624"/>
                  <a:ext cx="12" cy="2736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9970" name="Text Box 67"/>
              <p:cNvSpPr txBox="1">
                <a:spLocks noChangeArrowheads="1"/>
              </p:cNvSpPr>
              <p:nvPr/>
            </p:nvSpPr>
            <p:spPr bwMode="auto">
              <a:xfrm>
                <a:off x="3502" y="336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2400" b="1" dirty="0">
                    <a:solidFill>
                      <a:schemeClr val="bg1"/>
                    </a:solidFill>
                  </a:rPr>
                  <a:t>+</a:t>
                </a:r>
                <a:endParaRPr lang="es-E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944" name="AutoShape 69"/>
            <p:cNvSpPr>
              <a:spLocks noChangeArrowheads="1"/>
            </p:cNvSpPr>
            <p:nvPr/>
          </p:nvSpPr>
          <p:spPr bwMode="auto">
            <a:xfrm>
              <a:off x="2016" y="3744"/>
              <a:ext cx="1584" cy="336"/>
            </a:xfrm>
            <a:prstGeom prst="rightArrow">
              <a:avLst>
                <a:gd name="adj1" fmla="val 50000"/>
                <a:gd name="adj2" fmla="val 11785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sz="1800" b="1" dirty="0" smtClean="0">
                  <a:solidFill>
                    <a:srgbClr val="050000"/>
                  </a:solidFill>
                </a:rPr>
                <a:t>INTERACTION</a:t>
              </a:r>
              <a:endParaRPr lang="es-ES_tradnl" sz="1800" b="1" dirty="0">
                <a:solidFill>
                  <a:srgbClr val="050000"/>
                </a:solidFill>
              </a:endParaRPr>
            </a:p>
          </p:txBody>
        </p:sp>
        <p:sp>
          <p:nvSpPr>
            <p:cNvPr id="39945" name="AutoShape 70"/>
            <p:cNvSpPr>
              <a:spLocks noChangeArrowheads="1"/>
            </p:cNvSpPr>
            <p:nvPr/>
          </p:nvSpPr>
          <p:spPr bwMode="auto">
            <a:xfrm rot="-5400000">
              <a:off x="-95" y="1920"/>
              <a:ext cx="1190" cy="336"/>
            </a:xfrm>
            <a:prstGeom prst="rightArrow">
              <a:avLst>
                <a:gd name="adj1" fmla="val 50000"/>
                <a:gd name="adj2" fmla="val 885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b="1" dirty="0" smtClean="0">
                  <a:solidFill>
                    <a:srgbClr val="050000"/>
                  </a:solidFill>
                </a:rPr>
                <a:t>ENERGY</a:t>
              </a:r>
              <a:endParaRPr lang="es-ES_tradnl" b="1" dirty="0">
                <a:solidFill>
                  <a:srgbClr val="050000"/>
                </a:solidFill>
              </a:endParaRPr>
            </a:p>
          </p:txBody>
        </p:sp>
        <p:grpSp>
          <p:nvGrpSpPr>
            <p:cNvPr id="39946" name="Group 71"/>
            <p:cNvGrpSpPr>
              <a:grpSpLocks/>
            </p:cNvGrpSpPr>
            <p:nvPr/>
          </p:nvGrpSpPr>
          <p:grpSpPr bwMode="auto">
            <a:xfrm>
              <a:off x="1325" y="624"/>
              <a:ext cx="3880" cy="3024"/>
              <a:chOff x="1325" y="624"/>
              <a:chExt cx="3880" cy="3024"/>
            </a:xfrm>
          </p:grpSpPr>
          <p:grpSp>
            <p:nvGrpSpPr>
              <p:cNvPr id="39950" name="Group 72"/>
              <p:cNvGrpSpPr>
                <a:grpSpLocks/>
              </p:cNvGrpSpPr>
              <p:nvPr/>
            </p:nvGrpSpPr>
            <p:grpSpPr bwMode="auto">
              <a:xfrm>
                <a:off x="1325" y="624"/>
                <a:ext cx="887" cy="3024"/>
                <a:chOff x="1325" y="624"/>
                <a:chExt cx="887" cy="3024"/>
              </a:xfrm>
            </p:grpSpPr>
            <p:sp>
              <p:nvSpPr>
                <p:cNvPr id="39952" name="Line 73"/>
                <p:cNvSpPr>
                  <a:spLocks noChangeShapeType="1"/>
                </p:cNvSpPr>
                <p:nvPr/>
              </p:nvSpPr>
              <p:spPr bwMode="auto">
                <a:xfrm>
                  <a:off x="1536" y="1296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53" name="Line 74"/>
                <p:cNvSpPr>
                  <a:spLocks noChangeShapeType="1"/>
                </p:cNvSpPr>
                <p:nvPr/>
              </p:nvSpPr>
              <p:spPr bwMode="auto">
                <a:xfrm>
                  <a:off x="1536" y="1968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995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474" y="3408"/>
                  <a:ext cx="73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/>
                  <a:r>
                    <a:rPr lang="es-ES_tradnl" sz="1800" dirty="0" smtClean="0">
                      <a:solidFill>
                        <a:schemeClr val="bg1"/>
                      </a:solidFill>
                    </a:rPr>
                    <a:t>Spin-</a:t>
                  </a:r>
                  <a:r>
                    <a:rPr lang="es-ES_tradnl" sz="1800" dirty="0" err="1" smtClean="0">
                      <a:solidFill>
                        <a:schemeClr val="bg1"/>
                      </a:solidFill>
                    </a:rPr>
                    <a:t>Orbit</a:t>
                  </a:r>
                  <a:endParaRPr lang="es-ES_tradn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955" name="Line 76"/>
                <p:cNvSpPr>
                  <a:spLocks noChangeShapeType="1"/>
                </p:cNvSpPr>
                <p:nvPr/>
              </p:nvSpPr>
              <p:spPr bwMode="auto">
                <a:xfrm>
                  <a:off x="1440" y="302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9956" name="Group 77"/>
                <p:cNvGrpSpPr>
                  <a:grpSpLocks/>
                </p:cNvGrpSpPr>
                <p:nvPr/>
              </p:nvGrpSpPr>
              <p:grpSpPr bwMode="auto">
                <a:xfrm>
                  <a:off x="1440" y="624"/>
                  <a:ext cx="680" cy="2640"/>
                  <a:chOff x="1440" y="624"/>
                  <a:chExt cx="680" cy="2640"/>
                </a:xfrm>
              </p:grpSpPr>
              <p:sp>
                <p:nvSpPr>
                  <p:cNvPr id="39958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1296"/>
                    <a:ext cx="96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9959" name="Line 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40" y="1680"/>
                    <a:ext cx="96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9960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056"/>
                    <a:ext cx="439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algn="l"/>
                    <a:r>
                      <a:rPr lang="es-ES_tradnl" sz="180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s-ES_tradnl" sz="1800" baseline="3000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s-ES_tradnl" sz="180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s-ES_tradnl" sz="1800" baseline="-25000">
                        <a:solidFill>
                          <a:schemeClr val="bg1"/>
                        </a:solidFill>
                      </a:rPr>
                      <a:t>3/2</a:t>
                    </a:r>
                    <a:endParaRPr lang="es-ES_tradnl" sz="18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961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1728"/>
                    <a:ext cx="439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algn="l"/>
                    <a:r>
                      <a:rPr lang="es-ES_tradnl" sz="180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s-ES_tradnl" sz="1800" baseline="3000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s-ES_tradnl" sz="180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s-ES_tradnl" sz="1800" baseline="-25000">
                        <a:solidFill>
                          <a:schemeClr val="bg1"/>
                        </a:solidFill>
                      </a:rPr>
                      <a:t>1/2</a:t>
                    </a:r>
                    <a:endParaRPr lang="es-ES_tradnl" sz="18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962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782"/>
                    <a:ext cx="439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algn="l"/>
                    <a:r>
                      <a:rPr lang="es-ES_tradnl" sz="180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s-ES_tradnl" sz="1800" baseline="3000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s-ES_tradnl" sz="180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s-ES_tradnl" sz="1800" baseline="-25000">
                        <a:solidFill>
                          <a:schemeClr val="bg1"/>
                        </a:solidFill>
                      </a:rPr>
                      <a:t>1/2</a:t>
                    </a:r>
                    <a:endParaRPr lang="es-ES_tradnl" sz="18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963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624"/>
                    <a:ext cx="0" cy="264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9964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120" y="1300"/>
                    <a:ext cx="0" cy="67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9965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0" y="1970"/>
                    <a:ext cx="0" cy="105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39966" name="Text Box 8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640" y="1528"/>
                    <a:ext cx="683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s-ES_tradnl" sz="1800">
                        <a:solidFill>
                          <a:schemeClr val="bg1"/>
                        </a:solidFill>
                        <a:sym typeface="Symbol" charset="0"/>
                      </a:rPr>
                      <a:t>100GHz</a:t>
                    </a:r>
                    <a:endParaRPr lang="es-ES_tradnl" sz="24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967" name="Text Box 87"/>
                  <p:cNvSpPr txBox="1">
                    <a:spLocks noChangeArrowheads="1"/>
                  </p:cNvSpPr>
                  <p:nvPr/>
                </p:nvSpPr>
                <p:spPr bwMode="auto">
                  <a:xfrm rot="-5468026">
                    <a:off x="1676" y="2353"/>
                    <a:ext cx="59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s-ES_tradnl" sz="1800">
                        <a:solidFill>
                          <a:schemeClr val="bg1"/>
                        </a:solidFill>
                        <a:sym typeface="Symbol" charset="0"/>
                      </a:rPr>
                      <a:t>894nm</a:t>
                    </a:r>
                    <a:endParaRPr lang="es-ES_tradnl" sz="24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9957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325" y="3360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MX" sz="2400" b="1" dirty="0">
                      <a:solidFill>
                        <a:schemeClr val="bg1"/>
                      </a:solidFill>
                    </a:rPr>
                    <a:t>+</a:t>
                  </a:r>
                  <a:endParaRPr lang="es-E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9951" name="Text Box 89"/>
              <p:cNvSpPr txBox="1">
                <a:spLocks noChangeArrowheads="1"/>
              </p:cNvSpPr>
              <p:nvPr/>
            </p:nvSpPr>
            <p:spPr bwMode="auto">
              <a:xfrm rot="16172769">
                <a:off x="4545" y="2001"/>
                <a:ext cx="103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ES_tradnl" sz="2400" dirty="0" err="1" smtClean="0">
                    <a:solidFill>
                      <a:schemeClr val="bg1"/>
                    </a:solidFill>
                  </a:rPr>
                  <a:t>Not</a:t>
                </a:r>
                <a:r>
                  <a:rPr lang="es-ES_tradnl" sz="2400" dirty="0" smtClean="0">
                    <a:solidFill>
                      <a:schemeClr val="bg1"/>
                    </a:solidFill>
                  </a:rPr>
                  <a:t> at </a:t>
                </a:r>
                <a:r>
                  <a:rPr lang="es-ES_tradnl" sz="2400" dirty="0" err="1" smtClean="0">
                    <a:solidFill>
                      <a:schemeClr val="bg1"/>
                    </a:solidFill>
                  </a:rPr>
                  <a:t>scale</a:t>
                </a:r>
                <a:endParaRPr lang="es-ES_tradnl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947" name="Line 92"/>
            <p:cNvSpPr>
              <a:spLocks noChangeShapeType="1"/>
            </p:cNvSpPr>
            <p:nvPr/>
          </p:nvSpPr>
          <p:spPr bwMode="auto">
            <a:xfrm flipV="1">
              <a:off x="2880" y="1164"/>
              <a:ext cx="0" cy="162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948" name="Line 93"/>
            <p:cNvSpPr>
              <a:spLocks noChangeShapeType="1"/>
            </p:cNvSpPr>
            <p:nvPr/>
          </p:nvSpPr>
          <p:spPr bwMode="auto">
            <a:xfrm>
              <a:off x="3036" y="1152"/>
              <a:ext cx="12" cy="163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949" name="Line 94"/>
            <p:cNvSpPr>
              <a:spLocks noChangeShapeType="1"/>
            </p:cNvSpPr>
            <p:nvPr/>
          </p:nvSpPr>
          <p:spPr bwMode="auto">
            <a:xfrm flipH="1">
              <a:off x="3168" y="1152"/>
              <a:ext cx="0" cy="206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258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2"/>
          <p:cNvSpPr txBox="1">
            <a:spLocks noChangeAspect="1" noChangeArrowheads="1"/>
          </p:cNvSpPr>
          <p:nvPr/>
        </p:nvSpPr>
        <p:spPr bwMode="auto">
          <a:xfrm>
            <a:off x="2067722" y="260648"/>
            <a:ext cx="46434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2000" b="1" dirty="0" smtClean="0">
                <a:solidFill>
                  <a:srgbClr val="000000"/>
                </a:solidFill>
              </a:rPr>
              <a:t>Ramsey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method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with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optical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pumping</a:t>
            </a:r>
            <a:r>
              <a:rPr lang="es-ES_tradnl" sz="2000" b="1" dirty="0" smtClean="0">
                <a:solidFill>
                  <a:srgbClr val="000000"/>
                </a:solidFill>
              </a:rPr>
              <a:t> (1985)</a:t>
            </a:r>
            <a:endParaRPr lang="es-ES" sz="20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15616" y="3356992"/>
            <a:ext cx="5857878" cy="2574929"/>
            <a:chOff x="1035" y="1692"/>
            <a:chExt cx="3690" cy="1622"/>
          </a:xfrm>
        </p:grpSpPr>
        <p:sp>
          <p:nvSpPr>
            <p:cNvPr id="890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5" y="1692"/>
              <a:ext cx="3690" cy="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8909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" y="1702"/>
              <a:ext cx="3314" cy="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1134" y="2719"/>
              <a:ext cx="4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Cs Oven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1635" y="3130"/>
              <a:ext cx="76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Pumping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Laser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3151" y="3159"/>
              <a:ext cx="82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Detection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Laser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4125" y="2067"/>
              <a:ext cx="52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Detector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2396" y="2416"/>
              <a:ext cx="7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Ramsey </a:t>
              </a: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Cavity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54"/>
          <p:cNvSpPr>
            <a:spLocks noChangeArrowheads="1"/>
          </p:cNvSpPr>
          <p:nvPr/>
        </p:nvSpPr>
        <p:spPr bwMode="auto">
          <a:xfrm>
            <a:off x="3220788" y="1593850"/>
            <a:ext cx="1448775" cy="635732"/>
          </a:xfrm>
          <a:prstGeom prst="rect">
            <a:avLst/>
          </a:prstGeom>
          <a:solidFill>
            <a:srgbClr val="99CC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600" b="1" dirty="0" err="1" smtClean="0"/>
              <a:t>Microwave</a:t>
            </a:r>
            <a:endParaRPr lang="es-MX" sz="1600" b="1" dirty="0"/>
          </a:p>
          <a:p>
            <a:pPr algn="ctr"/>
            <a:r>
              <a:rPr lang="es-MX" sz="1600" b="1" dirty="0" err="1" smtClean="0"/>
              <a:t>Oscillator</a:t>
            </a:r>
            <a:endParaRPr lang="es-MX" sz="1600" b="1" dirty="0"/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5400038" y="1593850"/>
            <a:ext cx="1036361" cy="572719"/>
          </a:xfrm>
          <a:prstGeom prst="rect">
            <a:avLst/>
          </a:prstGeom>
          <a:solidFill>
            <a:srgbClr val="99CC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MX" sz="1600" b="1" dirty="0" err="1" smtClean="0"/>
              <a:t>Phase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lock</a:t>
            </a:r>
            <a:endParaRPr lang="es-MX" sz="1600" b="1" dirty="0"/>
          </a:p>
          <a:p>
            <a:pPr algn="ctr"/>
            <a:r>
              <a:rPr lang="es-MX" sz="1600" b="1" dirty="0" err="1" smtClean="0"/>
              <a:t>loop</a:t>
            </a:r>
            <a:endParaRPr lang="es-MX" sz="1600" b="1" dirty="0"/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 flipH="1">
            <a:off x="6451617" y="1885110"/>
            <a:ext cx="718300" cy="2801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" name="AutoShape 57"/>
          <p:cNvSpPr>
            <a:spLocks noChangeArrowheads="1"/>
          </p:cNvSpPr>
          <p:nvPr/>
        </p:nvSpPr>
        <p:spPr bwMode="auto">
          <a:xfrm rot="16200000">
            <a:off x="7091226" y="1570458"/>
            <a:ext cx="571318" cy="620904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 flipH="1">
            <a:off x="4669563" y="1913116"/>
            <a:ext cx="724388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85"/>
          <p:cNvSpPr>
            <a:spLocks noChangeShapeType="1"/>
          </p:cNvSpPr>
          <p:nvPr/>
        </p:nvSpPr>
        <p:spPr bwMode="auto">
          <a:xfrm flipH="1">
            <a:off x="7707121" y="1913116"/>
            <a:ext cx="585902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Line 87"/>
          <p:cNvSpPr>
            <a:spLocks noChangeShapeType="1"/>
          </p:cNvSpPr>
          <p:nvPr/>
        </p:nvSpPr>
        <p:spPr bwMode="auto">
          <a:xfrm>
            <a:off x="6392469" y="3527625"/>
            <a:ext cx="1924358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" name="Line 88"/>
          <p:cNvSpPr>
            <a:spLocks noChangeShapeType="1"/>
          </p:cNvSpPr>
          <p:nvPr/>
        </p:nvSpPr>
        <p:spPr bwMode="auto">
          <a:xfrm>
            <a:off x="8316827" y="1913116"/>
            <a:ext cx="0" cy="1620136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" name="Line 94"/>
          <p:cNvSpPr>
            <a:spLocks noChangeShapeType="1"/>
          </p:cNvSpPr>
          <p:nvPr/>
        </p:nvSpPr>
        <p:spPr bwMode="auto">
          <a:xfrm>
            <a:off x="3900535" y="2229582"/>
            <a:ext cx="0" cy="133587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26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393" y="1785926"/>
            <a:ext cx="3876135" cy="25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839939" y="357166"/>
            <a:ext cx="5303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 err="1" smtClean="0">
                <a:solidFill>
                  <a:srgbClr val="FFC000"/>
                </a:solidFill>
              </a:rPr>
              <a:t>Optically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pumped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thermal</a:t>
            </a:r>
            <a:r>
              <a:rPr lang="es-MX" sz="2400" dirty="0" smtClean="0">
                <a:solidFill>
                  <a:srgbClr val="FFC000"/>
                </a:solidFill>
              </a:rPr>
              <a:t> Cs </a:t>
            </a:r>
            <a:r>
              <a:rPr lang="es-MX" sz="2400" dirty="0" err="1" smtClean="0">
                <a:solidFill>
                  <a:srgbClr val="FFC000"/>
                </a:solidFill>
              </a:rPr>
              <a:t>beam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clock</a:t>
            </a:r>
            <a:r>
              <a:rPr lang="es-MX" sz="2400" dirty="0" smtClean="0">
                <a:solidFill>
                  <a:srgbClr val="FFC000"/>
                </a:solidFill>
              </a:rPr>
              <a:t> CENAM CsOp-2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7500" r="29375" b="11250"/>
          <a:stretch>
            <a:fillRect/>
          </a:stretch>
        </p:blipFill>
        <p:spPr bwMode="auto">
          <a:xfrm>
            <a:off x="928662" y="1714488"/>
            <a:ext cx="1928826" cy="272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2428860" y="3857628"/>
            <a:ext cx="3091856" cy="2736870"/>
            <a:chOff x="2500298" y="3857628"/>
            <a:chExt cx="3091856" cy="2736870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298" y="3857628"/>
              <a:ext cx="3091856" cy="273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7 Conector recto de flecha"/>
            <p:cNvCxnSpPr/>
            <p:nvPr/>
          </p:nvCxnSpPr>
          <p:spPr>
            <a:xfrm>
              <a:off x="3419468" y="5083187"/>
              <a:ext cx="500066" cy="158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8 Conector recto de flecha"/>
            <p:cNvCxnSpPr/>
            <p:nvPr/>
          </p:nvCxnSpPr>
          <p:spPr>
            <a:xfrm rot="10800000" flipV="1">
              <a:off x="4071934" y="5072074"/>
              <a:ext cx="561980" cy="11112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0 CuadroTexto"/>
            <p:cNvSpPr txBox="1"/>
            <p:nvPr/>
          </p:nvSpPr>
          <p:spPr>
            <a:xfrm>
              <a:off x="3990972" y="4583121"/>
              <a:ext cx="10001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bg1"/>
                  </a:solidFill>
                </a:rPr>
                <a:t>180 Hz</a:t>
              </a:r>
              <a:endParaRPr lang="es-MX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1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885950" y="514350"/>
            <a:ext cx="5372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chemeClr val="bg1"/>
                </a:solidFill>
              </a:rPr>
              <a:t>Doppler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Cooling</a:t>
            </a:r>
            <a:endParaRPr lang="es-MX" sz="24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1600" dirty="0" smtClean="0">
                <a:solidFill>
                  <a:srgbClr val="FFC000"/>
                </a:solidFill>
              </a:rPr>
              <a:t>A </a:t>
            </a:r>
            <a:r>
              <a:rPr lang="es-MX" sz="1600" dirty="0" err="1">
                <a:solidFill>
                  <a:srgbClr val="FFC000"/>
                </a:solidFill>
              </a:rPr>
              <a:t>t</a:t>
            </a:r>
            <a:r>
              <a:rPr lang="es-MX" sz="1600" dirty="0" err="1" smtClean="0">
                <a:solidFill>
                  <a:srgbClr val="FFC000"/>
                </a:solidFill>
              </a:rPr>
              <a:t>wo</a:t>
            </a:r>
            <a:r>
              <a:rPr lang="es-MX" sz="1600" dirty="0" smtClean="0">
                <a:solidFill>
                  <a:srgbClr val="FFC000"/>
                </a:solidFill>
              </a:rPr>
              <a:t> quantum </a:t>
            </a:r>
            <a:r>
              <a:rPr lang="es-MX" sz="1600" dirty="0" err="1" smtClean="0">
                <a:solidFill>
                  <a:srgbClr val="FFC000"/>
                </a:solidFill>
              </a:rPr>
              <a:t>states</a:t>
            </a:r>
            <a:r>
              <a:rPr lang="es-MX" sz="1600" dirty="0" smtClean="0">
                <a:solidFill>
                  <a:srgbClr val="FFC000"/>
                </a:solidFill>
              </a:rPr>
              <a:t> </a:t>
            </a:r>
            <a:r>
              <a:rPr lang="es-MX" sz="1600" dirty="0" err="1" smtClean="0">
                <a:solidFill>
                  <a:srgbClr val="FFC000"/>
                </a:solidFill>
              </a:rPr>
              <a:t>model</a:t>
            </a:r>
            <a:endParaRPr lang="es-ES" sz="1600" dirty="0">
              <a:solidFill>
                <a:srgbClr val="FFC000"/>
              </a:solidFill>
            </a:endParaRPr>
          </a:p>
        </p:txBody>
      </p:sp>
      <p:sp>
        <p:nvSpPr>
          <p:cNvPr id="12294" name="Line 4"/>
          <p:cNvSpPr>
            <a:spLocks noChangeShapeType="1"/>
          </p:cNvSpPr>
          <p:nvPr/>
        </p:nvSpPr>
        <p:spPr bwMode="auto">
          <a:xfrm flipV="1">
            <a:off x="914400" y="139065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2295" name="Line 25"/>
          <p:cNvSpPr>
            <a:spLocks noChangeShapeType="1"/>
          </p:cNvSpPr>
          <p:nvPr/>
        </p:nvSpPr>
        <p:spPr bwMode="auto">
          <a:xfrm>
            <a:off x="2838450" y="1676400"/>
            <a:ext cx="0" cy="14287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2296" name="Text Box 26"/>
          <p:cNvSpPr txBox="1">
            <a:spLocks noChangeArrowheads="1"/>
          </p:cNvSpPr>
          <p:nvPr/>
        </p:nvSpPr>
        <p:spPr bwMode="auto">
          <a:xfrm rot="-5392587">
            <a:off x="1885950" y="2095500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chemeClr val="bg1"/>
                </a:solidFill>
              </a:rPr>
              <a:t>Energy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2297" name="Line 27"/>
          <p:cNvSpPr>
            <a:spLocks noChangeShapeType="1"/>
          </p:cNvSpPr>
          <p:nvPr/>
        </p:nvSpPr>
        <p:spPr bwMode="auto">
          <a:xfrm>
            <a:off x="3619500" y="1962150"/>
            <a:ext cx="13525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2298" name="Line 28"/>
          <p:cNvSpPr>
            <a:spLocks noChangeShapeType="1"/>
          </p:cNvSpPr>
          <p:nvPr/>
        </p:nvSpPr>
        <p:spPr bwMode="auto">
          <a:xfrm>
            <a:off x="3657600" y="2971800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2299" name="Line 29"/>
          <p:cNvSpPr>
            <a:spLocks noChangeShapeType="1"/>
          </p:cNvSpPr>
          <p:nvPr/>
        </p:nvSpPr>
        <p:spPr bwMode="auto">
          <a:xfrm>
            <a:off x="4191000" y="1962150"/>
            <a:ext cx="0" cy="100965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s-ES"/>
          </a:p>
        </p:txBody>
      </p:sp>
      <p:sp>
        <p:nvSpPr>
          <p:cNvPr id="12300" name="Text Box 30"/>
          <p:cNvSpPr txBox="1">
            <a:spLocks noChangeArrowheads="1"/>
          </p:cNvSpPr>
          <p:nvPr/>
        </p:nvSpPr>
        <p:spPr bwMode="auto">
          <a:xfrm>
            <a:off x="3086100" y="16954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sz="2400">
                <a:solidFill>
                  <a:schemeClr val="bg1"/>
                </a:solidFill>
              </a:rPr>
              <a:t>E</a:t>
            </a:r>
            <a:r>
              <a:rPr lang="es-MX" sz="2400" baseline="-25000">
                <a:solidFill>
                  <a:schemeClr val="bg1"/>
                </a:solidFill>
              </a:rPr>
              <a:t>2</a:t>
            </a:r>
            <a:endParaRPr lang="es-ES" sz="2400" baseline="-25000">
              <a:solidFill>
                <a:schemeClr val="bg1"/>
              </a:solidFill>
            </a:endParaRPr>
          </a:p>
        </p:txBody>
      </p:sp>
      <p:sp>
        <p:nvSpPr>
          <p:cNvPr id="12301" name="Text Box 31"/>
          <p:cNvSpPr txBox="1">
            <a:spLocks noChangeArrowheads="1"/>
          </p:cNvSpPr>
          <p:nvPr/>
        </p:nvSpPr>
        <p:spPr bwMode="auto">
          <a:xfrm>
            <a:off x="3105150" y="26670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sz="2400">
                <a:solidFill>
                  <a:schemeClr val="bg1"/>
                </a:solidFill>
              </a:rPr>
              <a:t>E</a:t>
            </a:r>
            <a:r>
              <a:rPr lang="es-MX" sz="2400" baseline="-25000">
                <a:solidFill>
                  <a:schemeClr val="bg1"/>
                </a:solidFill>
              </a:rPr>
              <a:t>1</a:t>
            </a:r>
            <a:endParaRPr lang="es-ES" sz="2400" baseline="-25000">
              <a:solidFill>
                <a:schemeClr val="bg1"/>
              </a:solidFill>
            </a:endParaRPr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4324350" y="2286000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s-MX" sz="2400">
              <a:solidFill>
                <a:schemeClr val="bg1"/>
              </a:solidFill>
            </a:endParaRPr>
          </a:p>
        </p:txBody>
      </p:sp>
      <p:graphicFrame>
        <p:nvGraphicFramePr>
          <p:cNvPr id="12290" name="Object 33"/>
          <p:cNvGraphicFramePr>
            <a:graphicFrameLocks noChangeAspect="1"/>
          </p:cNvGraphicFramePr>
          <p:nvPr/>
        </p:nvGraphicFramePr>
        <p:xfrm>
          <a:off x="5013325" y="2281238"/>
          <a:ext cx="2603500" cy="430212"/>
        </p:xfrm>
        <a:graphic>
          <a:graphicData uri="http://schemas.openxmlformats.org/presentationml/2006/ole">
            <p:oleObj spid="_x0000_s282792" name="Ecuación" r:id="rId3" imgW="1206500" imgH="228600" progId="Equation.3">
              <p:embed/>
            </p:oleObj>
          </a:graphicData>
        </a:graphic>
      </p:graphicFrame>
      <p:grpSp>
        <p:nvGrpSpPr>
          <p:cNvPr id="12303" name="Group 48"/>
          <p:cNvGrpSpPr>
            <a:grpSpLocks/>
          </p:cNvGrpSpPr>
          <p:nvPr/>
        </p:nvGrpSpPr>
        <p:grpSpPr bwMode="auto">
          <a:xfrm>
            <a:off x="838200" y="3829050"/>
            <a:ext cx="7467600" cy="2667000"/>
            <a:chOff x="528" y="2412"/>
            <a:chExt cx="4704" cy="1680"/>
          </a:xfrm>
        </p:grpSpPr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528" y="2700"/>
              <a:ext cx="4704" cy="13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2305" name="Text Box 7"/>
            <p:cNvSpPr txBox="1">
              <a:spLocks noChangeArrowheads="1"/>
            </p:cNvSpPr>
            <p:nvPr/>
          </p:nvSpPr>
          <p:spPr bwMode="auto">
            <a:xfrm>
              <a:off x="1440" y="2412"/>
              <a:ext cx="28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</a:rPr>
                <a:t>Laboratory reference frame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sp>
          <p:nvSpPr>
            <p:cNvPr id="12306" name="Text Box 9"/>
            <p:cNvSpPr txBox="1">
              <a:spLocks noChangeArrowheads="1"/>
            </p:cNvSpPr>
            <p:nvPr/>
          </p:nvSpPr>
          <p:spPr bwMode="auto">
            <a:xfrm>
              <a:off x="1272" y="3588"/>
              <a:ext cx="912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400">
                  <a:sym typeface="Symbol" charset="0"/>
                </a:rPr>
                <a:t></a:t>
              </a:r>
              <a:r>
                <a:rPr lang="en-US" sz="2400" baseline="-25000">
                  <a:sym typeface="Symbol" charset="0"/>
                </a:rPr>
                <a:t>F</a:t>
              </a:r>
              <a:r>
                <a:rPr lang="en-US" sz="2400">
                  <a:sym typeface="Symbol" charset="0"/>
                </a:rPr>
                <a:t>=</a:t>
              </a:r>
              <a:r>
                <a:rPr lang="es-ES" sz="2400">
                  <a:sym typeface="Symbol" charset="0"/>
                </a:rPr>
                <a:t></a:t>
              </a:r>
              <a:r>
                <a:rPr lang="en-US" sz="2400" baseline="-25000">
                  <a:sym typeface="Symbol" charset="0"/>
                </a:rPr>
                <a:t>0</a:t>
              </a:r>
              <a:r>
                <a:rPr lang="en-US" sz="2400">
                  <a:sym typeface="Symbol" charset="0"/>
                </a:rPr>
                <a:t>-</a:t>
              </a:r>
              <a:endParaRPr lang="es-ES" sz="2400"/>
            </a:p>
          </p:txBody>
        </p:sp>
        <p:grpSp>
          <p:nvGrpSpPr>
            <p:cNvPr id="12307" name="Group 10"/>
            <p:cNvGrpSpPr>
              <a:grpSpLocks/>
            </p:cNvGrpSpPr>
            <p:nvPr/>
          </p:nvGrpSpPr>
          <p:grpSpPr bwMode="auto">
            <a:xfrm>
              <a:off x="1416" y="3108"/>
              <a:ext cx="546" cy="192"/>
              <a:chOff x="4176" y="1680"/>
              <a:chExt cx="546" cy="192"/>
            </a:xfrm>
          </p:grpSpPr>
          <p:sp>
            <p:nvSpPr>
              <p:cNvPr id="12315" name="Freeform 11"/>
              <p:cNvSpPr>
                <a:spLocks/>
              </p:cNvSpPr>
              <p:nvPr/>
            </p:nvSpPr>
            <p:spPr bwMode="auto">
              <a:xfrm>
                <a:off x="4176" y="1680"/>
                <a:ext cx="432" cy="192"/>
              </a:xfrm>
              <a:custGeom>
                <a:avLst/>
                <a:gdLst>
                  <a:gd name="T0" fmla="*/ 0 w 1536"/>
                  <a:gd name="T1" fmla="*/ 177 h 728"/>
                  <a:gd name="T2" fmla="*/ 54 w 1536"/>
                  <a:gd name="T3" fmla="*/ 0 h 728"/>
                  <a:gd name="T4" fmla="*/ 135 w 1536"/>
                  <a:gd name="T5" fmla="*/ 177 h 728"/>
                  <a:gd name="T6" fmla="*/ 203 w 1536"/>
                  <a:gd name="T7" fmla="*/ 0 h 728"/>
                  <a:gd name="T8" fmla="*/ 270 w 1536"/>
                  <a:gd name="T9" fmla="*/ 177 h 728"/>
                  <a:gd name="T10" fmla="*/ 324 w 1536"/>
                  <a:gd name="T11" fmla="*/ 0 h 728"/>
                  <a:gd name="T12" fmla="*/ 392 w 1536"/>
                  <a:gd name="T13" fmla="*/ 177 h 728"/>
                  <a:gd name="T14" fmla="*/ 432 w 1536"/>
                  <a:gd name="T15" fmla="*/ 89 h 7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36"/>
                  <a:gd name="T25" fmla="*/ 0 h 728"/>
                  <a:gd name="T26" fmla="*/ 1536 w 1536"/>
                  <a:gd name="T27" fmla="*/ 728 h 7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36" h="728">
                    <a:moveTo>
                      <a:pt x="0" y="672"/>
                    </a:moveTo>
                    <a:cubicBezTo>
                      <a:pt x="56" y="336"/>
                      <a:pt x="112" y="0"/>
                      <a:pt x="192" y="0"/>
                    </a:cubicBezTo>
                    <a:cubicBezTo>
                      <a:pt x="272" y="0"/>
                      <a:pt x="392" y="672"/>
                      <a:pt x="480" y="672"/>
                    </a:cubicBezTo>
                    <a:cubicBezTo>
                      <a:pt x="568" y="672"/>
                      <a:pt x="640" y="0"/>
                      <a:pt x="720" y="0"/>
                    </a:cubicBezTo>
                    <a:cubicBezTo>
                      <a:pt x="800" y="0"/>
                      <a:pt x="888" y="672"/>
                      <a:pt x="960" y="672"/>
                    </a:cubicBezTo>
                    <a:cubicBezTo>
                      <a:pt x="1032" y="672"/>
                      <a:pt x="1080" y="0"/>
                      <a:pt x="1152" y="0"/>
                    </a:cubicBezTo>
                    <a:cubicBezTo>
                      <a:pt x="1224" y="0"/>
                      <a:pt x="1328" y="616"/>
                      <a:pt x="1392" y="672"/>
                    </a:cubicBezTo>
                    <a:cubicBezTo>
                      <a:pt x="1456" y="728"/>
                      <a:pt x="1496" y="532"/>
                      <a:pt x="1536" y="33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2316" name="Line 12"/>
              <p:cNvSpPr>
                <a:spLocks noChangeShapeType="1"/>
              </p:cNvSpPr>
              <p:nvPr/>
            </p:nvSpPr>
            <p:spPr bwMode="auto">
              <a:xfrm>
                <a:off x="4608" y="1776"/>
                <a:ext cx="11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ES"/>
              </a:p>
            </p:txBody>
          </p:sp>
        </p:grp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480" y="3588"/>
              <a:ext cx="86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ES" sz="2400">
                  <a:sym typeface="Symbol" charset="0"/>
                </a:rPr>
                <a:t></a:t>
              </a:r>
              <a:r>
                <a:rPr lang="en-US" sz="2400" baseline="-25000">
                  <a:sym typeface="Symbol" charset="0"/>
                </a:rPr>
                <a:t>F</a:t>
              </a:r>
              <a:r>
                <a:rPr lang="en-US" sz="2400">
                  <a:sym typeface="Symbol" charset="0"/>
                </a:rPr>
                <a:t>=</a:t>
              </a:r>
              <a:r>
                <a:rPr lang="es-ES" sz="2400">
                  <a:sym typeface="Symbol" charset="0"/>
                </a:rPr>
                <a:t></a:t>
              </a:r>
              <a:r>
                <a:rPr lang="en-US" sz="2400" baseline="-25000">
                  <a:sym typeface="Symbol" charset="0"/>
                </a:rPr>
                <a:t>0</a:t>
              </a:r>
              <a:r>
                <a:rPr lang="en-US" sz="2400">
                  <a:sym typeface="Symbol" charset="0"/>
                </a:rPr>
                <a:t>-</a:t>
              </a:r>
              <a:endParaRPr lang="es-ES" sz="2400"/>
            </a:p>
          </p:txBody>
        </p:sp>
        <p:grpSp>
          <p:nvGrpSpPr>
            <p:cNvPr id="12309" name="Group 15"/>
            <p:cNvGrpSpPr>
              <a:grpSpLocks/>
            </p:cNvGrpSpPr>
            <p:nvPr/>
          </p:nvGrpSpPr>
          <p:grpSpPr bwMode="auto">
            <a:xfrm rot="-10702285">
              <a:off x="3576" y="3156"/>
              <a:ext cx="546" cy="192"/>
              <a:chOff x="4176" y="1680"/>
              <a:chExt cx="546" cy="192"/>
            </a:xfrm>
          </p:grpSpPr>
          <p:sp>
            <p:nvSpPr>
              <p:cNvPr id="12313" name="Freeform 16"/>
              <p:cNvSpPr>
                <a:spLocks/>
              </p:cNvSpPr>
              <p:nvPr/>
            </p:nvSpPr>
            <p:spPr bwMode="auto">
              <a:xfrm>
                <a:off x="4176" y="1680"/>
                <a:ext cx="432" cy="192"/>
              </a:xfrm>
              <a:custGeom>
                <a:avLst/>
                <a:gdLst>
                  <a:gd name="T0" fmla="*/ 0 w 1536"/>
                  <a:gd name="T1" fmla="*/ 177 h 728"/>
                  <a:gd name="T2" fmla="*/ 54 w 1536"/>
                  <a:gd name="T3" fmla="*/ 0 h 728"/>
                  <a:gd name="T4" fmla="*/ 135 w 1536"/>
                  <a:gd name="T5" fmla="*/ 177 h 728"/>
                  <a:gd name="T6" fmla="*/ 203 w 1536"/>
                  <a:gd name="T7" fmla="*/ 0 h 728"/>
                  <a:gd name="T8" fmla="*/ 270 w 1536"/>
                  <a:gd name="T9" fmla="*/ 177 h 728"/>
                  <a:gd name="T10" fmla="*/ 324 w 1536"/>
                  <a:gd name="T11" fmla="*/ 0 h 728"/>
                  <a:gd name="T12" fmla="*/ 392 w 1536"/>
                  <a:gd name="T13" fmla="*/ 177 h 728"/>
                  <a:gd name="T14" fmla="*/ 432 w 1536"/>
                  <a:gd name="T15" fmla="*/ 89 h 7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36"/>
                  <a:gd name="T25" fmla="*/ 0 h 728"/>
                  <a:gd name="T26" fmla="*/ 1536 w 1536"/>
                  <a:gd name="T27" fmla="*/ 728 h 7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36" h="728">
                    <a:moveTo>
                      <a:pt x="0" y="672"/>
                    </a:moveTo>
                    <a:cubicBezTo>
                      <a:pt x="56" y="336"/>
                      <a:pt x="112" y="0"/>
                      <a:pt x="192" y="0"/>
                    </a:cubicBezTo>
                    <a:cubicBezTo>
                      <a:pt x="272" y="0"/>
                      <a:pt x="392" y="672"/>
                      <a:pt x="480" y="672"/>
                    </a:cubicBezTo>
                    <a:cubicBezTo>
                      <a:pt x="568" y="672"/>
                      <a:pt x="640" y="0"/>
                      <a:pt x="720" y="0"/>
                    </a:cubicBezTo>
                    <a:cubicBezTo>
                      <a:pt x="800" y="0"/>
                      <a:pt x="888" y="672"/>
                      <a:pt x="960" y="672"/>
                    </a:cubicBezTo>
                    <a:cubicBezTo>
                      <a:pt x="1032" y="672"/>
                      <a:pt x="1080" y="0"/>
                      <a:pt x="1152" y="0"/>
                    </a:cubicBezTo>
                    <a:cubicBezTo>
                      <a:pt x="1224" y="0"/>
                      <a:pt x="1328" y="616"/>
                      <a:pt x="1392" y="672"/>
                    </a:cubicBezTo>
                    <a:cubicBezTo>
                      <a:pt x="1456" y="728"/>
                      <a:pt x="1496" y="532"/>
                      <a:pt x="1536" y="33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2314" name="Line 17"/>
              <p:cNvSpPr>
                <a:spLocks noChangeShapeType="1"/>
              </p:cNvSpPr>
              <p:nvPr/>
            </p:nvSpPr>
            <p:spPr bwMode="auto">
              <a:xfrm>
                <a:off x="4608" y="1776"/>
                <a:ext cx="11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s-ES"/>
              </a:p>
            </p:txBody>
          </p:sp>
        </p:grp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748" y="372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ES" sz="2400">
                  <a:solidFill>
                    <a:schemeClr val="bg1"/>
                  </a:solidFill>
                  <a:sym typeface="Symbol" charset="0"/>
                </a:rPr>
                <a:t></a:t>
              </a:r>
              <a:r>
                <a:rPr lang="en-US" sz="2400" baseline="-25000">
                  <a:solidFill>
                    <a:schemeClr val="bg1"/>
                  </a:solidFill>
                  <a:sym typeface="Symbol" charset="0"/>
                </a:rPr>
                <a:t>0</a:t>
              </a:r>
              <a:endParaRPr lang="es-ES" sz="2400" baseline="-25000">
                <a:solidFill>
                  <a:schemeClr val="bg1"/>
                </a:solidFill>
              </a:endParaRP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784" y="265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v</a:t>
              </a:r>
              <a:endParaRPr lang="es-ES" sz="2400">
                <a:solidFill>
                  <a:schemeClr val="bg1"/>
                </a:solidFill>
              </a:endParaRPr>
            </a:p>
          </p:txBody>
        </p:sp>
        <p:graphicFrame>
          <p:nvGraphicFramePr>
            <p:cNvPr id="12291" name="Object 44"/>
            <p:cNvGraphicFramePr>
              <a:graphicFrameLocks noChangeAspect="1"/>
            </p:cNvGraphicFramePr>
            <p:nvPr/>
          </p:nvGraphicFramePr>
          <p:xfrm>
            <a:off x="2468" y="3033"/>
            <a:ext cx="776" cy="774"/>
          </p:xfrm>
          <a:graphic>
            <a:graphicData uri="http://schemas.openxmlformats.org/presentationml/2006/ole">
              <p:oleObj spid="_x0000_s282793" name="Imagen de mapa de bits" r:id="rId4" imgW="6647619" imgH="4315427" progId="PBrush">
                <p:embed/>
              </p:oleObj>
            </a:graphicData>
          </a:graphic>
        </p:graphicFrame>
        <p:sp>
          <p:nvSpPr>
            <p:cNvPr id="12312" name="Line 45"/>
            <p:cNvSpPr>
              <a:spLocks noChangeShapeType="1"/>
            </p:cNvSpPr>
            <p:nvPr/>
          </p:nvSpPr>
          <p:spPr bwMode="auto">
            <a:xfrm>
              <a:off x="2700" y="2892"/>
              <a:ext cx="4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192798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2381250" y="2571750"/>
            <a:ext cx="866775" cy="304800"/>
            <a:chOff x="4176" y="1680"/>
            <a:chExt cx="546" cy="192"/>
          </a:xfrm>
        </p:grpSpPr>
        <p:sp>
          <p:nvSpPr>
            <p:cNvPr id="13329" name="Freeform 8"/>
            <p:cNvSpPr>
              <a:spLocks/>
            </p:cNvSpPr>
            <p:nvPr/>
          </p:nvSpPr>
          <p:spPr bwMode="auto">
            <a:xfrm>
              <a:off x="4176" y="1680"/>
              <a:ext cx="432" cy="192"/>
            </a:xfrm>
            <a:custGeom>
              <a:avLst/>
              <a:gdLst>
                <a:gd name="T0" fmla="*/ 0 w 1536"/>
                <a:gd name="T1" fmla="*/ 177 h 728"/>
                <a:gd name="T2" fmla="*/ 54 w 1536"/>
                <a:gd name="T3" fmla="*/ 0 h 728"/>
                <a:gd name="T4" fmla="*/ 135 w 1536"/>
                <a:gd name="T5" fmla="*/ 177 h 728"/>
                <a:gd name="T6" fmla="*/ 203 w 1536"/>
                <a:gd name="T7" fmla="*/ 0 h 728"/>
                <a:gd name="T8" fmla="*/ 270 w 1536"/>
                <a:gd name="T9" fmla="*/ 177 h 728"/>
                <a:gd name="T10" fmla="*/ 324 w 1536"/>
                <a:gd name="T11" fmla="*/ 0 h 728"/>
                <a:gd name="T12" fmla="*/ 392 w 1536"/>
                <a:gd name="T13" fmla="*/ 177 h 728"/>
                <a:gd name="T14" fmla="*/ 432 w 1536"/>
                <a:gd name="T15" fmla="*/ 89 h 7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6"/>
                <a:gd name="T25" fmla="*/ 0 h 728"/>
                <a:gd name="T26" fmla="*/ 1536 w 1536"/>
                <a:gd name="T27" fmla="*/ 728 h 7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6" h="728">
                  <a:moveTo>
                    <a:pt x="0" y="672"/>
                  </a:moveTo>
                  <a:cubicBezTo>
                    <a:pt x="56" y="336"/>
                    <a:pt x="112" y="0"/>
                    <a:pt x="192" y="0"/>
                  </a:cubicBezTo>
                  <a:cubicBezTo>
                    <a:pt x="272" y="0"/>
                    <a:pt x="392" y="672"/>
                    <a:pt x="480" y="672"/>
                  </a:cubicBezTo>
                  <a:cubicBezTo>
                    <a:pt x="568" y="672"/>
                    <a:pt x="640" y="0"/>
                    <a:pt x="720" y="0"/>
                  </a:cubicBezTo>
                  <a:cubicBezTo>
                    <a:pt x="800" y="0"/>
                    <a:pt x="888" y="672"/>
                    <a:pt x="960" y="672"/>
                  </a:cubicBezTo>
                  <a:cubicBezTo>
                    <a:pt x="1032" y="672"/>
                    <a:pt x="1080" y="0"/>
                    <a:pt x="1152" y="0"/>
                  </a:cubicBezTo>
                  <a:cubicBezTo>
                    <a:pt x="1224" y="0"/>
                    <a:pt x="1328" y="616"/>
                    <a:pt x="1392" y="672"/>
                  </a:cubicBezTo>
                  <a:cubicBezTo>
                    <a:pt x="1456" y="728"/>
                    <a:pt x="1496" y="532"/>
                    <a:pt x="1536" y="3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3330" name="Line 9"/>
            <p:cNvSpPr>
              <a:spLocks noChangeShapeType="1"/>
            </p:cNvSpPr>
            <p:nvPr/>
          </p:nvSpPr>
          <p:spPr bwMode="auto">
            <a:xfrm>
              <a:off x="4608" y="1776"/>
              <a:ext cx="11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13319" name="Group 10"/>
          <p:cNvGrpSpPr>
            <a:grpSpLocks/>
          </p:cNvGrpSpPr>
          <p:nvPr/>
        </p:nvGrpSpPr>
        <p:grpSpPr bwMode="auto">
          <a:xfrm rot="-10702285">
            <a:off x="5810250" y="2647950"/>
            <a:ext cx="866775" cy="304800"/>
            <a:chOff x="4176" y="1680"/>
            <a:chExt cx="546" cy="192"/>
          </a:xfrm>
        </p:grpSpPr>
        <p:sp>
          <p:nvSpPr>
            <p:cNvPr id="13327" name="Freeform 11"/>
            <p:cNvSpPr>
              <a:spLocks/>
            </p:cNvSpPr>
            <p:nvPr/>
          </p:nvSpPr>
          <p:spPr bwMode="auto">
            <a:xfrm>
              <a:off x="4176" y="1680"/>
              <a:ext cx="432" cy="192"/>
            </a:xfrm>
            <a:custGeom>
              <a:avLst/>
              <a:gdLst>
                <a:gd name="T0" fmla="*/ 0 w 1536"/>
                <a:gd name="T1" fmla="*/ 177 h 728"/>
                <a:gd name="T2" fmla="*/ 54 w 1536"/>
                <a:gd name="T3" fmla="*/ 0 h 728"/>
                <a:gd name="T4" fmla="*/ 135 w 1536"/>
                <a:gd name="T5" fmla="*/ 177 h 728"/>
                <a:gd name="T6" fmla="*/ 203 w 1536"/>
                <a:gd name="T7" fmla="*/ 0 h 728"/>
                <a:gd name="T8" fmla="*/ 270 w 1536"/>
                <a:gd name="T9" fmla="*/ 177 h 728"/>
                <a:gd name="T10" fmla="*/ 324 w 1536"/>
                <a:gd name="T11" fmla="*/ 0 h 728"/>
                <a:gd name="T12" fmla="*/ 392 w 1536"/>
                <a:gd name="T13" fmla="*/ 177 h 728"/>
                <a:gd name="T14" fmla="*/ 432 w 1536"/>
                <a:gd name="T15" fmla="*/ 89 h 7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6"/>
                <a:gd name="T25" fmla="*/ 0 h 728"/>
                <a:gd name="T26" fmla="*/ 1536 w 1536"/>
                <a:gd name="T27" fmla="*/ 728 h 7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6" h="728">
                  <a:moveTo>
                    <a:pt x="0" y="672"/>
                  </a:moveTo>
                  <a:cubicBezTo>
                    <a:pt x="56" y="336"/>
                    <a:pt x="112" y="0"/>
                    <a:pt x="192" y="0"/>
                  </a:cubicBezTo>
                  <a:cubicBezTo>
                    <a:pt x="272" y="0"/>
                    <a:pt x="392" y="672"/>
                    <a:pt x="480" y="672"/>
                  </a:cubicBezTo>
                  <a:cubicBezTo>
                    <a:pt x="568" y="672"/>
                    <a:pt x="640" y="0"/>
                    <a:pt x="720" y="0"/>
                  </a:cubicBezTo>
                  <a:cubicBezTo>
                    <a:pt x="800" y="0"/>
                    <a:pt x="888" y="672"/>
                    <a:pt x="960" y="672"/>
                  </a:cubicBezTo>
                  <a:cubicBezTo>
                    <a:pt x="1032" y="672"/>
                    <a:pt x="1080" y="0"/>
                    <a:pt x="1152" y="0"/>
                  </a:cubicBezTo>
                  <a:cubicBezTo>
                    <a:pt x="1224" y="0"/>
                    <a:pt x="1328" y="616"/>
                    <a:pt x="1392" y="672"/>
                  </a:cubicBezTo>
                  <a:cubicBezTo>
                    <a:pt x="1456" y="728"/>
                    <a:pt x="1496" y="532"/>
                    <a:pt x="1536" y="336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3328" name="Line 12"/>
            <p:cNvSpPr>
              <a:spLocks noChangeShapeType="1"/>
            </p:cNvSpPr>
            <p:nvPr/>
          </p:nvSpPr>
          <p:spPr bwMode="auto">
            <a:xfrm>
              <a:off x="4608" y="1776"/>
              <a:ext cx="11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5295900" y="3219450"/>
            <a:ext cx="299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>
                <a:solidFill>
                  <a:schemeClr val="bg1"/>
                </a:solidFill>
                <a:sym typeface="Symbol" charset="0"/>
              </a:rPr>
              <a:t>R 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=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>
                <a:solidFill>
                  <a:schemeClr val="bg1"/>
                </a:solidFill>
                <a:sym typeface="Symbol" charset="0"/>
              </a:rPr>
              <a:t>F 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+ </a:t>
            </a:r>
            <a:r>
              <a:rPr lang="en-US" sz="2400" b="1">
                <a:solidFill>
                  <a:schemeClr val="bg1"/>
                </a:solidFill>
                <a:sym typeface="Symbol" charset="0"/>
              </a:rPr>
              <a:t>k</a:t>
            </a:r>
            <a:r>
              <a:rPr lang="en-US" sz="2400">
                <a:solidFill>
                  <a:schemeClr val="bg1"/>
                </a:solidFill>
                <a:cs typeface="Times New Roman" charset="0"/>
                <a:sym typeface="Symbol" charset="0"/>
              </a:rPr>
              <a:t>·</a:t>
            </a:r>
            <a:r>
              <a:rPr lang="en-US" sz="2400" b="1">
                <a:solidFill>
                  <a:schemeClr val="bg1"/>
                </a:solidFill>
                <a:sym typeface="Symbol" charset="0"/>
              </a:rPr>
              <a:t>v 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+ … 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>
                <a:solidFill>
                  <a:schemeClr val="bg1"/>
                </a:solidFill>
                <a:sym typeface="Symbol" charset="0"/>
              </a:rPr>
              <a:t>0</a:t>
            </a:r>
            <a:endParaRPr lang="es-ES" sz="2400" baseline="-25000">
              <a:solidFill>
                <a:schemeClr val="bg1"/>
              </a:solidFill>
              <a:sym typeface="Symbol" charset="0"/>
            </a:endParaRP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1066800" y="3257550"/>
            <a:ext cx="2971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>
                <a:solidFill>
                  <a:schemeClr val="bg1"/>
                </a:solidFill>
                <a:sym typeface="Symbol" charset="0"/>
              </a:rPr>
              <a:t>L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=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>
                <a:solidFill>
                  <a:schemeClr val="bg1"/>
                </a:solidFill>
                <a:sym typeface="Symbol" charset="0"/>
              </a:rPr>
              <a:t>F 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- </a:t>
            </a:r>
            <a:r>
              <a:rPr lang="en-US" sz="2400" b="1">
                <a:solidFill>
                  <a:schemeClr val="bg1"/>
                </a:solidFill>
                <a:sym typeface="Symbol" charset="0"/>
              </a:rPr>
              <a:t>k</a:t>
            </a:r>
            <a:r>
              <a:rPr lang="en-US" sz="2400">
                <a:solidFill>
                  <a:schemeClr val="bg1"/>
                </a:solidFill>
                <a:cs typeface="Times New Roman" charset="0"/>
                <a:sym typeface="Symbol" charset="0"/>
              </a:rPr>
              <a:t>·</a:t>
            </a:r>
            <a:r>
              <a:rPr lang="en-US" sz="2400" b="1">
                <a:solidFill>
                  <a:schemeClr val="bg1"/>
                </a:solidFill>
                <a:cs typeface="Times New Roman" charset="0"/>
                <a:sym typeface="Symbol" charset="0"/>
              </a:rPr>
              <a:t>v </a:t>
            </a:r>
            <a:r>
              <a:rPr lang="en-US" sz="2400">
                <a:solidFill>
                  <a:schemeClr val="bg1"/>
                </a:solidFill>
                <a:cs typeface="Times New Roman" charset="0"/>
                <a:sym typeface="Symbol" charset="0"/>
              </a:rPr>
              <a:t>+ …&lt;&lt;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>
                <a:solidFill>
                  <a:schemeClr val="bg1"/>
                </a:solidFill>
                <a:sym typeface="Symbol" charset="0"/>
              </a:rPr>
              <a:t>0</a:t>
            </a:r>
            <a:endParaRPr lang="es-ES" sz="2400" baseline="-25000">
              <a:solidFill>
                <a:schemeClr val="bg1"/>
              </a:solidFill>
              <a:sym typeface="Symbol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13322" name="Rectangle 16"/>
          <p:cNvSpPr>
            <a:spLocks noChangeArrowheads="1"/>
          </p:cNvSpPr>
          <p:nvPr/>
        </p:nvSpPr>
        <p:spPr bwMode="auto">
          <a:xfrm>
            <a:off x="857250" y="2095500"/>
            <a:ext cx="7467600" cy="236220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3323" name="Text Box 17"/>
          <p:cNvSpPr txBox="1">
            <a:spLocks noChangeArrowheads="1"/>
          </p:cNvSpPr>
          <p:nvPr/>
        </p:nvSpPr>
        <p:spPr bwMode="auto">
          <a:xfrm>
            <a:off x="2286000" y="158115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chemeClr val="bg1"/>
                </a:solidFill>
              </a:rPr>
              <a:t>Atom´s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reference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frame</a:t>
            </a:r>
            <a:endParaRPr kumimoji="1"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13314" name="Object 19"/>
          <p:cNvGraphicFramePr>
            <a:graphicFrameLocks noChangeAspect="1"/>
          </p:cNvGraphicFramePr>
          <p:nvPr/>
        </p:nvGraphicFramePr>
        <p:xfrm>
          <a:off x="3956050" y="2243138"/>
          <a:ext cx="1231900" cy="1228725"/>
        </p:xfrm>
        <a:graphic>
          <a:graphicData uri="http://schemas.openxmlformats.org/presentationml/2006/ole">
            <p:oleObj spid="_x0000_s283899" name="Imagen de mapa de bits" r:id="rId3" imgW="6647619" imgH="4315427" progId="PBrush">
              <p:embed/>
            </p:oleObj>
          </a:graphicData>
        </a:graphic>
      </p:graphicFrame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4362450" y="33909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>
                <a:solidFill>
                  <a:schemeClr val="bg1"/>
                </a:solidFill>
                <a:sym typeface="Symbol" charset="0"/>
              </a:rPr>
              <a:t>0</a:t>
            </a:r>
            <a:endParaRPr lang="es-ES" sz="2400" baseline="-25000">
              <a:solidFill>
                <a:schemeClr val="bg1"/>
              </a:solidFill>
            </a:endParaRPr>
          </a:p>
        </p:txBody>
      </p:sp>
      <p:graphicFrame>
        <p:nvGraphicFramePr>
          <p:cNvPr id="13315" name="Object 26"/>
          <p:cNvGraphicFramePr>
            <a:graphicFrameLocks noChangeAspect="1"/>
          </p:cNvGraphicFramePr>
          <p:nvPr/>
        </p:nvGraphicFramePr>
        <p:xfrm>
          <a:off x="1147763" y="4762500"/>
          <a:ext cx="5132387" cy="952500"/>
        </p:xfrm>
        <a:graphic>
          <a:graphicData uri="http://schemas.openxmlformats.org/presentationml/2006/ole">
            <p:oleObj spid="_x0000_s283900" name="Ecuación" r:id="rId4" imgW="2463800" imgH="457200" progId="Equation.3">
              <p:embed/>
            </p:oleObj>
          </a:graphicData>
        </a:graphic>
      </p:graphicFrame>
      <p:graphicFrame>
        <p:nvGraphicFramePr>
          <p:cNvPr id="13316" name="Object 27"/>
          <p:cNvGraphicFramePr>
            <a:graphicFrameLocks noChangeAspect="1"/>
          </p:cNvGraphicFramePr>
          <p:nvPr/>
        </p:nvGraphicFramePr>
        <p:xfrm>
          <a:off x="1179513" y="5876925"/>
          <a:ext cx="1717675" cy="657225"/>
        </p:xfrm>
        <a:graphic>
          <a:graphicData uri="http://schemas.openxmlformats.org/presentationml/2006/ole">
            <p:oleObj spid="_x0000_s283901" name="EcuaciÛn" r:id="rId5" imgW="1028254" imgH="393529" progId="Equation.3">
              <p:embed/>
            </p:oleObj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85950" y="514350"/>
            <a:ext cx="5372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chemeClr val="bg1"/>
                </a:solidFill>
              </a:rPr>
              <a:t>Doppler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Cooling</a:t>
            </a:r>
            <a:endParaRPr lang="es-MX" sz="24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1600" dirty="0" smtClean="0">
                <a:solidFill>
                  <a:srgbClr val="FFC000"/>
                </a:solidFill>
              </a:rPr>
              <a:t>A </a:t>
            </a:r>
            <a:r>
              <a:rPr lang="es-MX" sz="1600" dirty="0" err="1">
                <a:solidFill>
                  <a:srgbClr val="FFC000"/>
                </a:solidFill>
              </a:rPr>
              <a:t>t</a:t>
            </a:r>
            <a:r>
              <a:rPr lang="es-MX" sz="1600" dirty="0" err="1" smtClean="0">
                <a:solidFill>
                  <a:srgbClr val="FFC000"/>
                </a:solidFill>
              </a:rPr>
              <a:t>wo</a:t>
            </a:r>
            <a:r>
              <a:rPr lang="es-MX" sz="1600" dirty="0" smtClean="0">
                <a:solidFill>
                  <a:srgbClr val="FFC000"/>
                </a:solidFill>
              </a:rPr>
              <a:t> quantum </a:t>
            </a:r>
            <a:r>
              <a:rPr lang="es-MX" sz="1600" dirty="0" err="1" smtClean="0">
                <a:solidFill>
                  <a:srgbClr val="FFC000"/>
                </a:solidFill>
              </a:rPr>
              <a:t>states</a:t>
            </a:r>
            <a:r>
              <a:rPr lang="es-MX" sz="1600" dirty="0" smtClean="0">
                <a:solidFill>
                  <a:srgbClr val="FFC000"/>
                </a:solidFill>
              </a:rPr>
              <a:t> </a:t>
            </a:r>
            <a:r>
              <a:rPr lang="es-MX" sz="1600" dirty="0" err="1" smtClean="0">
                <a:solidFill>
                  <a:srgbClr val="FFC000"/>
                </a:solidFill>
              </a:rPr>
              <a:t>model</a:t>
            </a:r>
            <a:endParaRPr lang="es-ES" sz="1600" dirty="0">
              <a:solidFill>
                <a:srgbClr val="FFC000"/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7322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1638300" y="1771650"/>
            <a:ext cx="643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dirty="0" err="1" smtClean="0">
                <a:solidFill>
                  <a:schemeClr val="bg1"/>
                </a:solidFill>
              </a:rPr>
              <a:t>Doppler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limit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5368" name="Group 15"/>
          <p:cNvGrpSpPr>
            <a:grpSpLocks/>
          </p:cNvGrpSpPr>
          <p:nvPr/>
        </p:nvGrpSpPr>
        <p:grpSpPr bwMode="auto">
          <a:xfrm>
            <a:off x="2266950" y="2780928"/>
            <a:ext cx="5314950" cy="2397125"/>
            <a:chOff x="1248" y="1872"/>
            <a:chExt cx="3348" cy="1510"/>
          </a:xfrm>
        </p:grpSpPr>
        <p:graphicFrame>
          <p:nvGraphicFramePr>
            <p:cNvPr id="15362" name="Object 4"/>
            <p:cNvGraphicFramePr>
              <a:graphicFrameLocks noChangeAspect="1"/>
            </p:cNvGraphicFramePr>
            <p:nvPr/>
          </p:nvGraphicFramePr>
          <p:xfrm>
            <a:off x="1250" y="2237"/>
            <a:ext cx="1402" cy="530"/>
          </p:xfrm>
          <a:graphic>
            <a:graphicData uri="http://schemas.openxmlformats.org/presentationml/2006/ole">
              <p:oleObj spid="_x0000_s285947" name="Ecuación" r:id="rId3" imgW="1040948" imgH="393529" progId="Equation.3">
                <p:embed/>
              </p:oleObj>
            </a:graphicData>
          </a:graphic>
        </p:graphicFrame>
        <p:sp>
          <p:nvSpPr>
            <p:cNvPr id="15369" name="Text Box 5"/>
            <p:cNvSpPr txBox="1">
              <a:spLocks noChangeArrowheads="1"/>
            </p:cNvSpPr>
            <p:nvPr/>
          </p:nvSpPr>
          <p:spPr bwMode="auto">
            <a:xfrm>
              <a:off x="3564" y="1953"/>
              <a:ext cx="10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1800">
                  <a:solidFill>
                    <a:schemeClr val="bg1"/>
                  </a:solidFill>
                </a:rPr>
                <a:t>Cesio-133</a:t>
              </a:r>
              <a:endParaRPr lang="es-ES" sz="1800">
                <a:solidFill>
                  <a:schemeClr val="bg1"/>
                </a:solidFill>
              </a:endParaRPr>
            </a:p>
          </p:txBody>
        </p:sp>
        <p:graphicFrame>
          <p:nvGraphicFramePr>
            <p:cNvPr id="15363" name="Object 6"/>
            <p:cNvGraphicFramePr>
              <a:graphicFrameLocks noChangeAspect="1"/>
            </p:cNvGraphicFramePr>
            <p:nvPr/>
          </p:nvGraphicFramePr>
          <p:xfrm>
            <a:off x="2964" y="1953"/>
            <a:ext cx="623" cy="270"/>
          </p:xfrm>
          <a:graphic>
            <a:graphicData uri="http://schemas.openxmlformats.org/presentationml/2006/ole">
              <p:oleObj spid="_x0000_s285948" name="Ecuación" r:id="rId4" imgW="469696" imgH="203112" progId="Equation.3">
                <p:embed/>
              </p:oleObj>
            </a:graphicData>
          </a:graphic>
        </p:graphicFrame>
        <p:sp>
          <p:nvSpPr>
            <p:cNvPr id="15370" name="Text Box 7"/>
            <p:cNvSpPr txBox="1">
              <a:spLocks noChangeArrowheads="1"/>
            </p:cNvSpPr>
            <p:nvPr/>
          </p:nvSpPr>
          <p:spPr bwMode="auto">
            <a:xfrm>
              <a:off x="3588" y="2724"/>
              <a:ext cx="7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1800">
                  <a:solidFill>
                    <a:schemeClr val="bg1"/>
                  </a:solidFill>
                </a:rPr>
                <a:t>Sodio</a:t>
              </a:r>
              <a:r>
                <a:rPr lang="es-MX" sz="2400">
                  <a:solidFill>
                    <a:schemeClr val="bg1"/>
                  </a:solidFill>
                </a:rPr>
                <a:t> </a:t>
              </a:r>
              <a:endParaRPr lang="es-ES" sz="2400">
                <a:solidFill>
                  <a:schemeClr val="bg1"/>
                </a:solidFill>
              </a:endParaRPr>
            </a:p>
          </p:txBody>
        </p:sp>
        <p:graphicFrame>
          <p:nvGraphicFramePr>
            <p:cNvPr id="15364" name="Object 8"/>
            <p:cNvGraphicFramePr>
              <a:graphicFrameLocks noChangeAspect="1"/>
            </p:cNvGraphicFramePr>
            <p:nvPr/>
          </p:nvGraphicFramePr>
          <p:xfrm>
            <a:off x="2968" y="2743"/>
            <a:ext cx="592" cy="249"/>
          </p:xfrm>
          <a:graphic>
            <a:graphicData uri="http://schemas.openxmlformats.org/presentationml/2006/ole">
              <p:oleObj spid="_x0000_s285949" name="EcuaciÛn" r:id="rId5" imgW="482391" imgH="203112" progId="Equation.3">
                <p:embed/>
              </p:oleObj>
            </a:graphicData>
          </a:graphic>
        </p:graphicFrame>
        <p:sp>
          <p:nvSpPr>
            <p:cNvPr id="15371" name="AutoShape 10"/>
            <p:cNvSpPr>
              <a:spLocks/>
            </p:cNvSpPr>
            <p:nvPr/>
          </p:nvSpPr>
          <p:spPr bwMode="auto">
            <a:xfrm>
              <a:off x="2712" y="1872"/>
              <a:ext cx="180" cy="1260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1248" y="2882"/>
              <a:ext cx="1404" cy="500"/>
              <a:chOff x="1176" y="3338"/>
              <a:chExt cx="1404" cy="500"/>
            </a:xfrm>
          </p:grpSpPr>
          <p:sp>
            <p:nvSpPr>
              <p:cNvPr id="15373" name="Text Box 12"/>
              <p:cNvSpPr txBox="1">
                <a:spLocks noChangeArrowheads="1"/>
              </p:cNvSpPr>
              <p:nvPr/>
            </p:nvSpPr>
            <p:spPr bwMode="auto">
              <a:xfrm>
                <a:off x="1236" y="3338"/>
                <a:ext cx="12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i="1">
                    <a:solidFill>
                      <a:schemeClr val="bg1"/>
                    </a:solidFill>
                    <a:sym typeface="Symbol" charset="0"/>
                  </a:rPr>
                  <a:t>h</a:t>
                </a:r>
                <a:r>
                  <a:rPr lang="es-MX">
                    <a:solidFill>
                      <a:schemeClr val="bg1"/>
                    </a:solidFill>
                    <a:sym typeface="Symbol" charset="0"/>
                  </a:rPr>
                  <a:t>  6,6</a:t>
                </a:r>
                <a:r>
                  <a:rPr lang="es-ES">
                    <a:solidFill>
                      <a:schemeClr val="bg1"/>
                    </a:solidFill>
                    <a:sym typeface="Symbol" charset="0"/>
                  </a:rPr>
                  <a:t></a:t>
                </a:r>
                <a:r>
                  <a:rPr lang="es-MX">
                    <a:solidFill>
                      <a:schemeClr val="bg1"/>
                    </a:solidFill>
                    <a:sym typeface="Symbol" charset="0"/>
                  </a:rPr>
                  <a:t>10</a:t>
                </a:r>
                <a:r>
                  <a:rPr lang="es-MX" baseline="30000">
                    <a:solidFill>
                      <a:schemeClr val="bg1"/>
                    </a:solidFill>
                    <a:sym typeface="Symbol" charset="0"/>
                  </a:rPr>
                  <a:t>-34</a:t>
                </a:r>
                <a:r>
                  <a:rPr lang="es-MX">
                    <a:solidFill>
                      <a:schemeClr val="bg1"/>
                    </a:solidFill>
                    <a:sym typeface="Symbol" charset="0"/>
                  </a:rPr>
                  <a:t> Js</a:t>
                </a:r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5374" name="Text Box 13"/>
              <p:cNvSpPr txBox="1">
                <a:spLocks noChangeArrowheads="1"/>
              </p:cNvSpPr>
              <p:nvPr/>
            </p:nvSpPr>
            <p:spPr bwMode="auto">
              <a:xfrm>
                <a:off x="1176" y="3588"/>
                <a:ext cx="140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i="1">
                    <a:solidFill>
                      <a:schemeClr val="bg1"/>
                    </a:solidFill>
                    <a:sym typeface="Symbol" charset="0"/>
                  </a:rPr>
                  <a:t>  k</a:t>
                </a:r>
                <a:r>
                  <a:rPr lang="es-MX" i="1" baseline="-25000">
                    <a:solidFill>
                      <a:schemeClr val="bg1"/>
                    </a:solidFill>
                    <a:sym typeface="Symbol" charset="0"/>
                  </a:rPr>
                  <a:t>B</a:t>
                </a:r>
                <a:r>
                  <a:rPr lang="es-MX">
                    <a:solidFill>
                      <a:schemeClr val="bg1"/>
                    </a:solidFill>
                    <a:sym typeface="Symbol" charset="0"/>
                  </a:rPr>
                  <a:t>  1,3</a:t>
                </a:r>
                <a:r>
                  <a:rPr lang="es-ES">
                    <a:solidFill>
                      <a:schemeClr val="bg1"/>
                    </a:solidFill>
                    <a:sym typeface="Symbol" charset="0"/>
                  </a:rPr>
                  <a:t></a:t>
                </a:r>
                <a:r>
                  <a:rPr lang="es-MX">
                    <a:solidFill>
                      <a:schemeClr val="bg1"/>
                    </a:solidFill>
                    <a:sym typeface="Symbol" charset="0"/>
                  </a:rPr>
                  <a:t>10</a:t>
                </a:r>
                <a:r>
                  <a:rPr lang="es-MX" baseline="30000">
                    <a:solidFill>
                      <a:schemeClr val="bg1"/>
                    </a:solidFill>
                    <a:sym typeface="Symbol" charset="0"/>
                  </a:rPr>
                  <a:t>-23</a:t>
                </a:r>
                <a:r>
                  <a:rPr lang="es-MX">
                    <a:solidFill>
                      <a:schemeClr val="bg1"/>
                    </a:solidFill>
                    <a:sym typeface="Symbol" charset="0"/>
                  </a:rPr>
                  <a:t> J/K</a:t>
                </a:r>
                <a:endParaRPr lang="es-E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85950" y="514350"/>
            <a:ext cx="5372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chemeClr val="bg1"/>
                </a:solidFill>
              </a:rPr>
              <a:t>Doppler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Cooling</a:t>
            </a:r>
            <a:endParaRPr lang="es-MX" sz="24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1600" dirty="0" smtClean="0">
                <a:solidFill>
                  <a:srgbClr val="FFC000"/>
                </a:solidFill>
              </a:rPr>
              <a:t>A </a:t>
            </a:r>
            <a:r>
              <a:rPr lang="es-MX" sz="1600" dirty="0" err="1">
                <a:solidFill>
                  <a:srgbClr val="FFC000"/>
                </a:solidFill>
              </a:rPr>
              <a:t>t</a:t>
            </a:r>
            <a:r>
              <a:rPr lang="es-MX" sz="1600" dirty="0" err="1" smtClean="0">
                <a:solidFill>
                  <a:srgbClr val="FFC000"/>
                </a:solidFill>
              </a:rPr>
              <a:t>wo</a:t>
            </a:r>
            <a:r>
              <a:rPr lang="es-MX" sz="1600" dirty="0" smtClean="0">
                <a:solidFill>
                  <a:srgbClr val="FFC000"/>
                </a:solidFill>
              </a:rPr>
              <a:t> quantum </a:t>
            </a:r>
            <a:r>
              <a:rPr lang="es-MX" sz="1600" dirty="0" err="1" smtClean="0">
                <a:solidFill>
                  <a:srgbClr val="FFC000"/>
                </a:solidFill>
              </a:rPr>
              <a:t>states</a:t>
            </a:r>
            <a:r>
              <a:rPr lang="es-MX" sz="1600" dirty="0" smtClean="0">
                <a:solidFill>
                  <a:srgbClr val="FFC000"/>
                </a:solidFill>
              </a:rPr>
              <a:t> </a:t>
            </a:r>
            <a:r>
              <a:rPr lang="es-MX" sz="1600" dirty="0" err="1" smtClean="0">
                <a:solidFill>
                  <a:srgbClr val="FFC000"/>
                </a:solidFill>
              </a:rPr>
              <a:t>model</a:t>
            </a:r>
            <a:endParaRPr lang="es-ES" sz="1600" dirty="0">
              <a:solidFill>
                <a:srgbClr val="FFC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89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sz="2400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00075" y="900113"/>
            <a:ext cx="79438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cs typeface="Times New Roman" charset="0"/>
              </a:rPr>
              <a:t>Phys. Rev. Lett. 61, 169–172 (1988)</a:t>
            </a:r>
            <a:endParaRPr lang="es-ES" sz="1600" b="1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s-ES" sz="1600" b="1">
                <a:solidFill>
                  <a:schemeClr val="bg1"/>
                </a:solidFill>
                <a:cs typeface="Times New Roman" charset="0"/>
              </a:rPr>
              <a:t>[Issue 2 – 11 July 1988 ]</a:t>
            </a:r>
            <a:endParaRPr lang="es-ES" sz="1600" b="1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r>
              <a:rPr lang="en-US" sz="1600" b="1">
                <a:solidFill>
                  <a:schemeClr val="bg1"/>
                </a:solidFill>
                <a:cs typeface="Times New Roman" charset="0"/>
              </a:rPr>
              <a:t> </a:t>
            </a:r>
          </a:p>
          <a:p>
            <a:pPr algn="just" eaLnBrk="0" hangingPunct="0"/>
            <a:endParaRPr lang="es-ES" sz="1600" b="1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400" b="1">
                <a:solidFill>
                  <a:schemeClr val="bg1"/>
                </a:solidFill>
                <a:cs typeface="Times New Roman" charset="0"/>
              </a:rPr>
              <a:t>Observation of atoms laser cooled below the Doppler limit</a:t>
            </a:r>
            <a:endParaRPr lang="es-ES" sz="1400" b="1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endParaRPr lang="en-U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endParaRPr lang="en-U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200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Paul D. Lett, Richard N. Watts, Christoph I. Westbrook, and William D. Phillips 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200" i="1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Electricity Division, National Bureau of Standards, Gaithersburg, Maryland 20899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200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Phillip L. Gould 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200" i="1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Department of Physics, University of Connecticut, Storrs, Connecticut 06268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200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Harold J. Metcalf 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200" i="1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Department of Physics, State University of New York at Stony Brook, Stony Brook, New York 11794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r>
              <a:rPr lang="en-US" sz="1200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 </a:t>
            </a:r>
          </a:p>
          <a:p>
            <a:pPr algn="just" eaLnBrk="0" hangingPunct="0"/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r>
              <a:rPr lang="en-US" sz="1200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Received 18 April 1988 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r>
              <a:rPr lang="en-US" sz="1200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 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r>
              <a:rPr lang="en-US" sz="1400">
                <a:solidFill>
                  <a:schemeClr val="bg1"/>
                </a:solidFill>
                <a:cs typeface="Times New Roman" charset="0"/>
              </a:rPr>
              <a:t>We have measured the temperature of a gas of sodium atoms released from ``optical molasses'' to be as low as </a:t>
            </a:r>
            <a:r>
              <a:rPr lang="en-US" sz="1400" i="1">
                <a:solidFill>
                  <a:schemeClr val="bg1"/>
                </a:solidFill>
                <a:cs typeface="Times New Roman" charset="0"/>
              </a:rPr>
              <a:t>43±20</a:t>
            </a:r>
            <a:r>
              <a:rPr lang="en-US" sz="140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en-US" sz="1400" i="1">
                <a:solidFill>
                  <a:schemeClr val="bg1"/>
                </a:solidFill>
                <a:cs typeface="Times New Roman" charset="0"/>
              </a:rPr>
              <a:t>µ</a:t>
            </a:r>
            <a:r>
              <a:rPr lang="en-US" sz="1400">
                <a:solidFill>
                  <a:schemeClr val="bg1"/>
                </a:solidFill>
                <a:cs typeface="Times New Roman" charset="0"/>
              </a:rPr>
              <a:t>K. Surprisingly, this strongly violates the generally accepted theory of Doppler cooling which predicts a limit of 240 </a:t>
            </a:r>
            <a:r>
              <a:rPr lang="en-US" sz="1400" i="1">
                <a:solidFill>
                  <a:schemeClr val="bg1"/>
                </a:solidFill>
                <a:cs typeface="Times New Roman" charset="0"/>
              </a:rPr>
              <a:t>µ</a:t>
            </a:r>
            <a:r>
              <a:rPr lang="en-US" sz="1400">
                <a:solidFill>
                  <a:schemeClr val="bg1"/>
                </a:solidFill>
                <a:cs typeface="Times New Roman" charset="0"/>
              </a:rPr>
              <a:t>K. To determine the temperature we used several complementary measurements of the ballistic motion of atoms released from the molasses.</a:t>
            </a:r>
          </a:p>
          <a:p>
            <a:pPr algn="just" eaLnBrk="0" hangingPunct="0"/>
            <a:endParaRPr lang="en-US" sz="1400">
              <a:solidFill>
                <a:schemeClr val="bg1"/>
              </a:solidFill>
              <a:cs typeface="Times New Roman" charset="0"/>
            </a:endParaRPr>
          </a:p>
          <a:p>
            <a:pPr algn="just" eaLnBrk="0" hangingPunct="0"/>
            <a:endParaRPr lang="es-ES" sz="14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just" eaLnBrk="0" hangingPunct="0"/>
            <a:r>
              <a:rPr lang="en-US" sz="1200">
                <a:solidFill>
                  <a:schemeClr val="bg1"/>
                </a:solidFill>
                <a:cs typeface="Times New Roman" charset="0"/>
              </a:rPr>
              <a:t>©1988 The American Physical Society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eaLnBrk="0" hangingPunct="0"/>
            <a:r>
              <a:rPr lang="en-US" sz="1200">
                <a:solidFill>
                  <a:schemeClr val="bg1"/>
                </a:solidFill>
                <a:latin typeface="Arial Unicode MS" charset="0"/>
                <a:cs typeface="Arial Unicode MS" charset="0"/>
              </a:rPr>
              <a:t> </a:t>
            </a:r>
            <a:endParaRPr lang="es-ES" sz="1200">
              <a:solidFill>
                <a:schemeClr val="bg1"/>
              </a:solidFill>
              <a:latin typeface="Arial Unicode MS" charset="0"/>
              <a:cs typeface="Arial Unicode MS" charset="0"/>
            </a:endParaRPr>
          </a:p>
          <a:p>
            <a:pPr algn="l" eaLnBrk="0" hangingPunct="0"/>
            <a:endParaRPr lang="es-ES" sz="240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6474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118198" y="2299519"/>
            <a:ext cx="6840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Time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clocks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measure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Conector recto"/>
          <p:cNvCxnSpPr/>
          <p:nvPr/>
        </p:nvCxnSpPr>
        <p:spPr>
          <a:xfrm>
            <a:off x="4283968" y="2996952"/>
            <a:ext cx="1368152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572000" y="3429000"/>
            <a:ext cx="33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bg1"/>
                </a:solidFill>
              </a:rPr>
              <a:t>Albert Einstein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2362200" y="5035550"/>
            <a:ext cx="2209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362200" y="1447800"/>
            <a:ext cx="2209800" cy="190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1981200" y="511651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i="1">
                <a:solidFill>
                  <a:schemeClr val="bg1"/>
                </a:solidFill>
              </a:rPr>
              <a:t>F</a:t>
            </a:r>
            <a:r>
              <a:rPr lang="es-MX">
                <a:solidFill>
                  <a:schemeClr val="bg1"/>
                </a:solidFill>
              </a:rPr>
              <a:t>=4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2000250" y="149701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i="1">
                <a:solidFill>
                  <a:schemeClr val="bg1"/>
                </a:solidFill>
              </a:rPr>
              <a:t>F</a:t>
            </a:r>
            <a:r>
              <a:rPr lang="es-MX">
                <a:solidFill>
                  <a:schemeClr val="bg1"/>
                </a:solidFill>
              </a:rPr>
              <a:t>´=5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7424" name="Line 38"/>
          <p:cNvSpPr>
            <a:spLocks noChangeShapeType="1"/>
          </p:cNvSpPr>
          <p:nvPr/>
        </p:nvSpPr>
        <p:spPr bwMode="auto">
          <a:xfrm>
            <a:off x="3181350" y="1466850"/>
            <a:ext cx="0" cy="3568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25" name="Text Box 39"/>
          <p:cNvSpPr txBox="1">
            <a:spLocks noChangeArrowheads="1"/>
          </p:cNvSpPr>
          <p:nvPr/>
        </p:nvSpPr>
        <p:spPr bwMode="auto">
          <a:xfrm>
            <a:off x="2476500" y="3238500"/>
            <a:ext cx="1409700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>
                <a:solidFill>
                  <a:schemeClr val="bg1"/>
                </a:solidFill>
                <a:sym typeface="Symbol" charset="0"/>
              </a:rPr>
              <a:t>  </a:t>
            </a:r>
            <a:r>
              <a:rPr lang="es-MX">
                <a:solidFill>
                  <a:schemeClr val="bg1"/>
                </a:solidFill>
              </a:rPr>
              <a:t>852 nm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7435" name="Line 51"/>
          <p:cNvSpPr>
            <a:spLocks noChangeShapeType="1"/>
          </p:cNvSpPr>
          <p:nvPr/>
        </p:nvSpPr>
        <p:spPr bwMode="auto">
          <a:xfrm flipV="1">
            <a:off x="1314450" y="1081088"/>
            <a:ext cx="0" cy="44021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36" name="Text Box 52"/>
          <p:cNvSpPr txBox="1">
            <a:spLocks noChangeArrowheads="1"/>
          </p:cNvSpPr>
          <p:nvPr/>
        </p:nvSpPr>
        <p:spPr bwMode="auto">
          <a:xfrm rot="-5393372">
            <a:off x="98426" y="3386137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dirty="0" err="1" smtClean="0">
                <a:solidFill>
                  <a:schemeClr val="bg1"/>
                </a:solidFill>
              </a:rPr>
              <a:t>Energy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313395" y="214313"/>
            <a:ext cx="7278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rgbClr val="FFC000"/>
                </a:solidFill>
              </a:rPr>
              <a:t>The</a:t>
            </a:r>
            <a:r>
              <a:rPr lang="es-MX" sz="2400" dirty="0" smtClean="0">
                <a:solidFill>
                  <a:srgbClr val="FFC000"/>
                </a:solidFill>
              </a:rPr>
              <a:t> Cs-133 </a:t>
            </a:r>
            <a:r>
              <a:rPr lang="es-MX" sz="2400" dirty="0" err="1" smtClean="0">
                <a:solidFill>
                  <a:srgbClr val="FFC000"/>
                </a:solidFill>
              </a:rPr>
              <a:t>atom</a:t>
            </a:r>
            <a:r>
              <a:rPr lang="es-MX" sz="2400" dirty="0" smtClean="0">
                <a:solidFill>
                  <a:srgbClr val="FFC000"/>
                </a:solidFill>
              </a:rPr>
              <a:t> as a </a:t>
            </a:r>
            <a:r>
              <a:rPr lang="es-MX" sz="2400" dirty="0" err="1" smtClean="0">
                <a:solidFill>
                  <a:srgbClr val="FFC000"/>
                </a:solidFill>
              </a:rPr>
              <a:t>two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level</a:t>
            </a:r>
            <a:r>
              <a:rPr lang="es-MX" sz="2400" dirty="0" smtClean="0">
                <a:solidFill>
                  <a:srgbClr val="FFC000"/>
                </a:solidFill>
              </a:rPr>
              <a:t> quantum </a:t>
            </a:r>
            <a:r>
              <a:rPr lang="es-MX" sz="2400" dirty="0" err="1" smtClean="0">
                <a:solidFill>
                  <a:srgbClr val="FFC000"/>
                </a:solidFill>
              </a:rPr>
              <a:t>system</a:t>
            </a:r>
            <a:endParaRPr lang="es-ES" sz="2400" dirty="0">
              <a:solidFill>
                <a:srgbClr val="FFC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988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362200" y="5035550"/>
            <a:ext cx="3181350" cy="12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362200" y="1447800"/>
            <a:ext cx="32273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886200" y="1447800"/>
            <a:ext cx="0" cy="4960938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81200" y="511651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i="1">
                <a:solidFill>
                  <a:schemeClr val="bg1"/>
                </a:solidFill>
              </a:rPr>
              <a:t>F</a:t>
            </a:r>
            <a:r>
              <a:rPr lang="es-MX">
                <a:solidFill>
                  <a:schemeClr val="bg1"/>
                </a:solidFill>
              </a:rPr>
              <a:t>=4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00250" y="149701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i="1">
                <a:solidFill>
                  <a:schemeClr val="bg1"/>
                </a:solidFill>
              </a:rPr>
              <a:t>F</a:t>
            </a:r>
            <a:r>
              <a:rPr lang="es-MX">
                <a:solidFill>
                  <a:schemeClr val="bg1"/>
                </a:solidFill>
              </a:rPr>
              <a:t>´=5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865563" y="3810000"/>
            <a:ext cx="2763837" cy="2389188"/>
            <a:chOff x="3071" y="2604"/>
            <a:chExt cx="1741" cy="1505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083" y="2784"/>
              <a:ext cx="1057" cy="600"/>
              <a:chOff x="3083" y="2784"/>
              <a:chExt cx="1057" cy="600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V="1">
                <a:off x="3084" y="2784"/>
                <a:ext cx="1056" cy="6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rot="21567914" flipV="1">
                <a:off x="3095" y="2931"/>
                <a:ext cx="1045" cy="44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rot="21398063" flipV="1">
                <a:off x="3083" y="3110"/>
                <a:ext cx="1056" cy="2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 flipV="1">
                <a:off x="3084" y="3224"/>
                <a:ext cx="1056" cy="1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 flipV="1">
              <a:off x="3071" y="3384"/>
              <a:ext cx="1057" cy="600"/>
              <a:chOff x="3083" y="2784"/>
              <a:chExt cx="1057" cy="600"/>
            </a:xfrm>
          </p:grpSpPr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 flipV="1">
                <a:off x="3084" y="2784"/>
                <a:ext cx="1056" cy="6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rot="21567914" flipV="1">
                <a:off x="3095" y="2931"/>
                <a:ext cx="1045" cy="44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rot="21398063" flipV="1">
                <a:off x="3083" y="3110"/>
                <a:ext cx="1056" cy="2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3084" y="3224"/>
                <a:ext cx="1056" cy="16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032" y="2604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i="1">
                  <a:solidFill>
                    <a:schemeClr val="bg1"/>
                  </a:solidFill>
                </a:rPr>
                <a:t>m </a:t>
              </a:r>
              <a:r>
                <a:rPr lang="es-MX">
                  <a:solidFill>
                    <a:schemeClr val="bg1"/>
                  </a:solidFill>
                </a:rPr>
                <a:t>= +4</a:t>
              </a: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4044" y="3859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i="1">
                  <a:solidFill>
                    <a:schemeClr val="bg1"/>
                  </a:solidFill>
                </a:rPr>
                <a:t>m </a:t>
              </a:r>
              <a:r>
                <a:rPr lang="es-MX">
                  <a:solidFill>
                    <a:schemeClr val="bg1"/>
                  </a:solidFill>
                </a:rPr>
                <a:t>= -4</a:t>
              </a: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4056" y="3240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i="1">
                  <a:solidFill>
                    <a:schemeClr val="bg1"/>
                  </a:solidFill>
                </a:rPr>
                <a:t>m </a:t>
              </a:r>
              <a:r>
                <a:rPr lang="es-MX">
                  <a:solidFill>
                    <a:schemeClr val="bg1"/>
                  </a:solidFill>
                </a:rPr>
                <a:t>= 0</a:t>
              </a:r>
              <a:endParaRPr lang="es-ES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495925" y="214313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i="1">
                <a:solidFill>
                  <a:schemeClr val="bg1"/>
                </a:solidFill>
              </a:rPr>
              <a:t>m </a:t>
            </a:r>
            <a:r>
              <a:rPr lang="es-MX">
                <a:solidFill>
                  <a:schemeClr val="bg1"/>
                </a:solidFill>
              </a:rPr>
              <a:t>= -5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457825" y="2206625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i="1">
                <a:solidFill>
                  <a:schemeClr val="bg1"/>
                </a:solidFill>
              </a:rPr>
              <a:t>m </a:t>
            </a:r>
            <a:r>
              <a:rPr lang="es-MX">
                <a:solidFill>
                  <a:schemeClr val="bg1"/>
                </a:solidFill>
              </a:rPr>
              <a:t>= +5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476875" y="1223963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i="1">
                <a:solidFill>
                  <a:schemeClr val="bg1"/>
                </a:solidFill>
              </a:rPr>
              <a:t>m </a:t>
            </a:r>
            <a:r>
              <a:rPr lang="es-MX">
                <a:solidFill>
                  <a:schemeClr val="bg1"/>
                </a:solidFill>
              </a:rPr>
              <a:t>= 0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3933825" y="519113"/>
            <a:ext cx="1684338" cy="966787"/>
            <a:chOff x="3114" y="315"/>
            <a:chExt cx="1061" cy="609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114" y="315"/>
              <a:ext cx="1056" cy="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21495486" flipV="1">
              <a:off x="3128" y="447"/>
              <a:ext cx="1045" cy="44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rot="21248768" flipV="1">
              <a:off x="3119" y="617"/>
              <a:ext cx="1056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rot="21394543" flipV="1">
              <a:off x="3114" y="719"/>
              <a:ext cx="1056" cy="16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rot="93644" flipV="1">
              <a:off x="3131" y="783"/>
              <a:ext cx="1020" cy="1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 flipV="1">
            <a:off x="3933825" y="1433513"/>
            <a:ext cx="1684338" cy="966787"/>
            <a:chOff x="3114" y="315"/>
            <a:chExt cx="1061" cy="609"/>
          </a:xfrm>
        </p:grpSpPr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3114" y="315"/>
              <a:ext cx="1056" cy="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rot="21495486" flipV="1">
              <a:off x="3128" y="447"/>
              <a:ext cx="1045" cy="44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rot="21248768" flipV="1">
              <a:off x="3119" y="617"/>
              <a:ext cx="1056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rot="21394543" flipV="1">
              <a:off x="3114" y="719"/>
              <a:ext cx="1056" cy="16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rot="93644" flipV="1">
              <a:off x="3131" y="783"/>
              <a:ext cx="1020" cy="1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3181350" y="1466850"/>
            <a:ext cx="0" cy="3568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2476500" y="3238500"/>
            <a:ext cx="1409700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>
                <a:solidFill>
                  <a:schemeClr val="bg1"/>
                </a:solidFill>
                <a:sym typeface="Symbol" charset="0"/>
              </a:rPr>
              <a:t>  </a:t>
            </a:r>
            <a:r>
              <a:rPr lang="es-MX">
                <a:solidFill>
                  <a:schemeClr val="bg1"/>
                </a:solidFill>
              </a:rPr>
              <a:t>852 nm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3884613" y="6408738"/>
            <a:ext cx="271621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3886200" y="6408738"/>
            <a:ext cx="17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3886200" y="6370638"/>
            <a:ext cx="0" cy="82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3662363" y="6424613"/>
            <a:ext cx="45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>
                <a:solidFill>
                  <a:schemeClr val="bg1"/>
                </a:solidFill>
              </a:rPr>
              <a:t>0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5561013" y="6370638"/>
            <a:ext cx="1587" cy="82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5130800" y="6461125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>
                <a:solidFill>
                  <a:schemeClr val="bg1"/>
                </a:solidFill>
              </a:rPr>
              <a:t>1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6457950" y="6210300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>
                <a:solidFill>
                  <a:schemeClr val="bg1"/>
                </a:solidFill>
              </a:rPr>
              <a:t>B / </a:t>
            </a:r>
            <a:r>
              <a:rPr lang="es-MX">
                <a:solidFill>
                  <a:schemeClr val="bg1"/>
                </a:solidFill>
                <a:sym typeface="Symbol" charset="0"/>
              </a:rPr>
              <a:t>Gauss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 rot="16177786">
            <a:off x="7258051" y="2949575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dirty="0" err="1" smtClean="0">
                <a:solidFill>
                  <a:schemeClr val="bg1"/>
                </a:solidFill>
              </a:rPr>
              <a:t>Not</a:t>
            </a:r>
            <a:r>
              <a:rPr lang="es-MX" dirty="0" smtClean="0">
                <a:solidFill>
                  <a:schemeClr val="bg1"/>
                </a:solidFill>
              </a:rPr>
              <a:t> at escale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6991350" y="4613275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>
              <a:solidFill>
                <a:schemeClr val="bg1"/>
              </a:solidFill>
            </a:endParaRPr>
          </a:p>
        </p:txBody>
      </p:sp>
      <p:graphicFrame>
        <p:nvGraphicFramePr>
          <p:cNvPr id="48" name="Object 49"/>
          <p:cNvGraphicFramePr>
            <a:graphicFrameLocks noChangeAspect="1"/>
          </p:cNvGraphicFramePr>
          <p:nvPr/>
        </p:nvGraphicFramePr>
        <p:xfrm>
          <a:off x="6591300" y="4740275"/>
          <a:ext cx="2033588" cy="539750"/>
        </p:xfrm>
        <a:graphic>
          <a:graphicData uri="http://schemas.openxmlformats.org/presentationml/2006/ole">
            <p:oleObj spid="_x0000_s293990" name="Ecuación" r:id="rId3" imgW="1625600" imgH="431800" progId="Equation.3">
              <p:embed/>
            </p:oleObj>
          </a:graphicData>
        </a:graphic>
      </p:graphicFrame>
      <p:graphicFrame>
        <p:nvGraphicFramePr>
          <p:cNvPr id="49" name="Object 50"/>
          <p:cNvGraphicFramePr>
            <a:graphicFrameLocks noChangeAspect="1"/>
          </p:cNvGraphicFramePr>
          <p:nvPr/>
        </p:nvGraphicFramePr>
        <p:xfrm>
          <a:off x="6672263" y="1081088"/>
          <a:ext cx="2081212" cy="539750"/>
        </p:xfrm>
        <a:graphic>
          <a:graphicData uri="http://schemas.openxmlformats.org/presentationml/2006/ole">
            <p:oleObj spid="_x0000_s293991" name="EcuaciÛn" r:id="rId4" imgW="1663700" imgH="431800" progId="Equation.3">
              <p:embed/>
            </p:oleObj>
          </a:graphicData>
        </a:graphic>
      </p:graphicFrame>
      <p:sp>
        <p:nvSpPr>
          <p:cNvPr id="50" name="Line 51"/>
          <p:cNvSpPr>
            <a:spLocks noChangeShapeType="1"/>
          </p:cNvSpPr>
          <p:nvPr/>
        </p:nvSpPr>
        <p:spPr bwMode="auto">
          <a:xfrm flipV="1">
            <a:off x="1314450" y="1081088"/>
            <a:ext cx="0" cy="44021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 rot="16206628">
            <a:off x="98426" y="3386137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dirty="0" err="1" smtClean="0">
                <a:solidFill>
                  <a:schemeClr val="bg1"/>
                </a:solidFill>
              </a:rPr>
              <a:t>Energy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313395" y="214313"/>
            <a:ext cx="7278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rgbClr val="FFC000"/>
                </a:solidFill>
              </a:rPr>
              <a:t>The</a:t>
            </a:r>
            <a:r>
              <a:rPr lang="es-MX" sz="2400" dirty="0" smtClean="0">
                <a:solidFill>
                  <a:srgbClr val="FFC000"/>
                </a:solidFill>
              </a:rPr>
              <a:t> Cs-133 </a:t>
            </a:r>
            <a:r>
              <a:rPr lang="es-MX" sz="2400" dirty="0" err="1" smtClean="0">
                <a:solidFill>
                  <a:srgbClr val="FFC000"/>
                </a:solidFill>
              </a:rPr>
              <a:t>atom</a:t>
            </a:r>
            <a:r>
              <a:rPr lang="es-MX" sz="2400" dirty="0" smtClean="0">
                <a:solidFill>
                  <a:srgbClr val="FFC000"/>
                </a:solidFill>
              </a:rPr>
              <a:t> as a </a:t>
            </a:r>
            <a:r>
              <a:rPr lang="es-MX" sz="2400" dirty="0" err="1" smtClean="0">
                <a:solidFill>
                  <a:srgbClr val="FFC000"/>
                </a:solidFill>
              </a:rPr>
              <a:t>multilevel</a:t>
            </a:r>
            <a:r>
              <a:rPr lang="es-MX" sz="2400" dirty="0" smtClean="0">
                <a:solidFill>
                  <a:srgbClr val="FFC000"/>
                </a:solidFill>
              </a:rPr>
              <a:t> quantum </a:t>
            </a:r>
            <a:r>
              <a:rPr lang="es-MX" sz="2400" dirty="0" err="1" smtClean="0">
                <a:solidFill>
                  <a:srgbClr val="FFC000"/>
                </a:solidFill>
              </a:rPr>
              <a:t>systems</a:t>
            </a:r>
            <a:endParaRPr lang="es-ES" sz="2400" dirty="0">
              <a:solidFill>
                <a:srgbClr val="FFC000"/>
              </a:solidFill>
            </a:endParaRPr>
          </a:p>
        </p:txBody>
      </p:sp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978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6"/>
          <p:cNvSpPr>
            <a:spLocks noChangeShapeType="1"/>
          </p:cNvSpPr>
          <p:nvPr/>
        </p:nvSpPr>
        <p:spPr bwMode="auto">
          <a:xfrm>
            <a:off x="3355975" y="3511550"/>
            <a:ext cx="0" cy="125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6" name="Line 57"/>
          <p:cNvSpPr>
            <a:spLocks noChangeShapeType="1"/>
          </p:cNvSpPr>
          <p:nvPr/>
        </p:nvSpPr>
        <p:spPr bwMode="auto">
          <a:xfrm>
            <a:off x="3978275" y="3511550"/>
            <a:ext cx="0" cy="125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7" name="Line 58"/>
          <p:cNvSpPr>
            <a:spLocks noChangeShapeType="1"/>
          </p:cNvSpPr>
          <p:nvPr/>
        </p:nvSpPr>
        <p:spPr bwMode="auto">
          <a:xfrm>
            <a:off x="4530725" y="3511550"/>
            <a:ext cx="0" cy="125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8" name="Line 59"/>
          <p:cNvSpPr>
            <a:spLocks noChangeShapeType="1"/>
          </p:cNvSpPr>
          <p:nvPr/>
        </p:nvSpPr>
        <p:spPr bwMode="auto">
          <a:xfrm>
            <a:off x="5153025" y="3511550"/>
            <a:ext cx="0" cy="125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9" name="Line 60"/>
          <p:cNvSpPr>
            <a:spLocks noChangeShapeType="1"/>
          </p:cNvSpPr>
          <p:nvPr/>
        </p:nvSpPr>
        <p:spPr bwMode="auto">
          <a:xfrm>
            <a:off x="5775325" y="3511550"/>
            <a:ext cx="0" cy="125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0" name="Line 61"/>
          <p:cNvSpPr>
            <a:spLocks noChangeShapeType="1"/>
          </p:cNvSpPr>
          <p:nvPr/>
        </p:nvSpPr>
        <p:spPr bwMode="auto">
          <a:xfrm>
            <a:off x="6465888" y="3511550"/>
            <a:ext cx="0" cy="125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1" name="Rectangle 7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1835696" y="457200"/>
            <a:ext cx="561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400" dirty="0" err="1" smtClean="0">
                <a:solidFill>
                  <a:srgbClr val="FFC000"/>
                </a:solidFill>
              </a:rPr>
              <a:t>Temperatures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below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the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Doppler</a:t>
            </a:r>
            <a:r>
              <a:rPr lang="es-MX" sz="2400" dirty="0" smtClean="0">
                <a:solidFill>
                  <a:srgbClr val="FFC000"/>
                </a:solidFill>
              </a:rPr>
              <a:t> </a:t>
            </a:r>
            <a:r>
              <a:rPr lang="es-MX" sz="2400" dirty="0" err="1" smtClean="0">
                <a:solidFill>
                  <a:srgbClr val="FFC000"/>
                </a:solidFill>
              </a:rPr>
              <a:t>limit</a:t>
            </a:r>
            <a:endParaRPr lang="es-ES" sz="2400" dirty="0">
              <a:solidFill>
                <a:srgbClr val="FFC000"/>
              </a:solidFill>
            </a:endParaRPr>
          </a:p>
        </p:txBody>
      </p:sp>
      <p:grpSp>
        <p:nvGrpSpPr>
          <p:cNvPr id="18443" name="Group 118"/>
          <p:cNvGrpSpPr>
            <a:grpSpLocks/>
          </p:cNvGrpSpPr>
          <p:nvPr/>
        </p:nvGrpSpPr>
        <p:grpSpPr bwMode="auto">
          <a:xfrm>
            <a:off x="1828800" y="1828800"/>
            <a:ext cx="5943600" cy="4500563"/>
            <a:chOff x="1152" y="1152"/>
            <a:chExt cx="3744" cy="2835"/>
          </a:xfrm>
        </p:grpSpPr>
        <p:graphicFrame>
          <p:nvGraphicFramePr>
            <p:cNvPr id="18434" name="Object 73"/>
            <p:cNvGraphicFramePr>
              <a:graphicFrameLocks noChangeAspect="1"/>
            </p:cNvGraphicFramePr>
            <p:nvPr/>
          </p:nvGraphicFramePr>
          <p:xfrm>
            <a:off x="1284" y="2769"/>
            <a:ext cx="3192" cy="1218"/>
          </p:xfrm>
          <a:graphic>
            <a:graphicData uri="http://schemas.openxmlformats.org/presentationml/2006/ole">
              <p:oleObj spid="_x0000_s287829" name="Imagen de mapa de bits" r:id="rId3" imgW="5544324" imgH="4315427" progId="PBrush">
                <p:embed/>
              </p:oleObj>
            </a:graphicData>
          </a:graphic>
        </p:graphicFrame>
        <p:grpSp>
          <p:nvGrpSpPr>
            <p:cNvPr id="18444" name="Group 117"/>
            <p:cNvGrpSpPr>
              <a:grpSpLocks/>
            </p:cNvGrpSpPr>
            <p:nvPr/>
          </p:nvGrpSpPr>
          <p:grpSpPr bwMode="auto">
            <a:xfrm>
              <a:off x="1152" y="1152"/>
              <a:ext cx="3744" cy="1662"/>
              <a:chOff x="1152" y="1152"/>
              <a:chExt cx="3744" cy="1662"/>
            </a:xfrm>
          </p:grpSpPr>
          <p:sp>
            <p:nvSpPr>
              <p:cNvPr id="18466" name="Line 10"/>
              <p:cNvSpPr>
                <a:spLocks noChangeShapeType="1"/>
              </p:cNvSpPr>
              <p:nvPr/>
            </p:nvSpPr>
            <p:spPr bwMode="auto">
              <a:xfrm>
                <a:off x="1849" y="1431"/>
                <a:ext cx="2394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67" name="Freeform 13"/>
              <p:cNvSpPr>
                <a:spLocks/>
              </p:cNvSpPr>
              <p:nvPr/>
            </p:nvSpPr>
            <p:spPr bwMode="auto">
              <a:xfrm rot="138866">
                <a:off x="1242" y="1373"/>
                <a:ext cx="92" cy="156"/>
              </a:xfrm>
              <a:custGeom>
                <a:avLst/>
                <a:gdLst>
                  <a:gd name="T0" fmla="*/ 0 w 144"/>
                  <a:gd name="T1" fmla="*/ 90 h 552"/>
                  <a:gd name="T2" fmla="*/ 31 w 144"/>
                  <a:gd name="T3" fmla="*/ 9 h 552"/>
                  <a:gd name="T4" fmla="*/ 61 w 144"/>
                  <a:gd name="T5" fmla="*/ 145 h 552"/>
                  <a:gd name="T6" fmla="*/ 92 w 144"/>
                  <a:gd name="T7" fmla="*/ 77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68" name="Freeform 14"/>
              <p:cNvSpPr>
                <a:spLocks/>
              </p:cNvSpPr>
              <p:nvPr/>
            </p:nvSpPr>
            <p:spPr bwMode="auto">
              <a:xfrm rot="138866">
                <a:off x="1334" y="1373"/>
                <a:ext cx="91" cy="155"/>
              </a:xfrm>
              <a:custGeom>
                <a:avLst/>
                <a:gdLst>
                  <a:gd name="T0" fmla="*/ 0 w 144"/>
                  <a:gd name="T1" fmla="*/ 90 h 552"/>
                  <a:gd name="T2" fmla="*/ 30 w 144"/>
                  <a:gd name="T3" fmla="*/ 9 h 552"/>
                  <a:gd name="T4" fmla="*/ 61 w 144"/>
                  <a:gd name="T5" fmla="*/ 144 h 552"/>
                  <a:gd name="T6" fmla="*/ 91 w 144"/>
                  <a:gd name="T7" fmla="*/ 76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69" name="Freeform 15"/>
              <p:cNvSpPr>
                <a:spLocks/>
              </p:cNvSpPr>
              <p:nvPr/>
            </p:nvSpPr>
            <p:spPr bwMode="auto">
              <a:xfrm rot="138866">
                <a:off x="1425" y="1376"/>
                <a:ext cx="92" cy="155"/>
              </a:xfrm>
              <a:custGeom>
                <a:avLst/>
                <a:gdLst>
                  <a:gd name="T0" fmla="*/ 0 w 144"/>
                  <a:gd name="T1" fmla="*/ 90 h 552"/>
                  <a:gd name="T2" fmla="*/ 31 w 144"/>
                  <a:gd name="T3" fmla="*/ 9 h 552"/>
                  <a:gd name="T4" fmla="*/ 61 w 144"/>
                  <a:gd name="T5" fmla="*/ 144 h 552"/>
                  <a:gd name="T6" fmla="*/ 92 w 144"/>
                  <a:gd name="T7" fmla="*/ 76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0" name="Freeform 16"/>
              <p:cNvSpPr>
                <a:spLocks/>
              </p:cNvSpPr>
              <p:nvPr/>
            </p:nvSpPr>
            <p:spPr bwMode="auto">
              <a:xfrm rot="138866">
                <a:off x="1518" y="1366"/>
                <a:ext cx="91" cy="156"/>
              </a:xfrm>
              <a:custGeom>
                <a:avLst/>
                <a:gdLst>
                  <a:gd name="T0" fmla="*/ 0 w 144"/>
                  <a:gd name="T1" fmla="*/ 90 h 552"/>
                  <a:gd name="T2" fmla="*/ 30 w 144"/>
                  <a:gd name="T3" fmla="*/ 9 h 552"/>
                  <a:gd name="T4" fmla="*/ 61 w 144"/>
                  <a:gd name="T5" fmla="*/ 145 h 552"/>
                  <a:gd name="T6" fmla="*/ 91 w 144"/>
                  <a:gd name="T7" fmla="*/ 77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1" name="Line 17"/>
              <p:cNvSpPr>
                <a:spLocks noChangeShapeType="1"/>
              </p:cNvSpPr>
              <p:nvPr/>
            </p:nvSpPr>
            <p:spPr bwMode="auto">
              <a:xfrm>
                <a:off x="1609" y="1442"/>
                <a:ext cx="152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2" name="Line 18"/>
              <p:cNvSpPr>
                <a:spLocks noChangeShapeType="1"/>
              </p:cNvSpPr>
              <p:nvPr/>
            </p:nvSpPr>
            <p:spPr bwMode="auto">
              <a:xfrm flipH="1">
                <a:off x="1152" y="1469"/>
                <a:ext cx="91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3" name="Freeform 21"/>
              <p:cNvSpPr>
                <a:spLocks/>
              </p:cNvSpPr>
              <p:nvPr/>
            </p:nvSpPr>
            <p:spPr bwMode="auto">
              <a:xfrm rot="-10566800">
                <a:off x="4713" y="1370"/>
                <a:ext cx="92" cy="156"/>
              </a:xfrm>
              <a:custGeom>
                <a:avLst/>
                <a:gdLst>
                  <a:gd name="T0" fmla="*/ 0 w 144"/>
                  <a:gd name="T1" fmla="*/ 90 h 552"/>
                  <a:gd name="T2" fmla="*/ 31 w 144"/>
                  <a:gd name="T3" fmla="*/ 9 h 552"/>
                  <a:gd name="T4" fmla="*/ 61 w 144"/>
                  <a:gd name="T5" fmla="*/ 145 h 552"/>
                  <a:gd name="T6" fmla="*/ 92 w 144"/>
                  <a:gd name="T7" fmla="*/ 77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4" name="Freeform 22"/>
              <p:cNvSpPr>
                <a:spLocks/>
              </p:cNvSpPr>
              <p:nvPr/>
            </p:nvSpPr>
            <p:spPr bwMode="auto">
              <a:xfrm rot="-10566800">
                <a:off x="4621" y="1368"/>
                <a:ext cx="91" cy="155"/>
              </a:xfrm>
              <a:custGeom>
                <a:avLst/>
                <a:gdLst>
                  <a:gd name="T0" fmla="*/ 0 w 144"/>
                  <a:gd name="T1" fmla="*/ 90 h 552"/>
                  <a:gd name="T2" fmla="*/ 30 w 144"/>
                  <a:gd name="T3" fmla="*/ 9 h 552"/>
                  <a:gd name="T4" fmla="*/ 61 w 144"/>
                  <a:gd name="T5" fmla="*/ 144 h 552"/>
                  <a:gd name="T6" fmla="*/ 91 w 144"/>
                  <a:gd name="T7" fmla="*/ 76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5" name="Freeform 23"/>
              <p:cNvSpPr>
                <a:spLocks/>
              </p:cNvSpPr>
              <p:nvPr/>
            </p:nvSpPr>
            <p:spPr bwMode="auto">
              <a:xfrm rot="-10566800">
                <a:off x="4530" y="1361"/>
                <a:ext cx="92" cy="155"/>
              </a:xfrm>
              <a:custGeom>
                <a:avLst/>
                <a:gdLst>
                  <a:gd name="T0" fmla="*/ 0 w 144"/>
                  <a:gd name="T1" fmla="*/ 90 h 552"/>
                  <a:gd name="T2" fmla="*/ 31 w 144"/>
                  <a:gd name="T3" fmla="*/ 9 h 552"/>
                  <a:gd name="T4" fmla="*/ 61 w 144"/>
                  <a:gd name="T5" fmla="*/ 144 h 552"/>
                  <a:gd name="T6" fmla="*/ 92 w 144"/>
                  <a:gd name="T7" fmla="*/ 76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6" name="Freeform 24"/>
              <p:cNvSpPr>
                <a:spLocks/>
              </p:cNvSpPr>
              <p:nvPr/>
            </p:nvSpPr>
            <p:spPr bwMode="auto">
              <a:xfrm rot="-10566800">
                <a:off x="4437" y="1369"/>
                <a:ext cx="91" cy="156"/>
              </a:xfrm>
              <a:custGeom>
                <a:avLst/>
                <a:gdLst>
                  <a:gd name="T0" fmla="*/ 0 w 144"/>
                  <a:gd name="T1" fmla="*/ 90 h 552"/>
                  <a:gd name="T2" fmla="*/ 30 w 144"/>
                  <a:gd name="T3" fmla="*/ 9 h 552"/>
                  <a:gd name="T4" fmla="*/ 61 w 144"/>
                  <a:gd name="T5" fmla="*/ 145 h 552"/>
                  <a:gd name="T6" fmla="*/ 91 w 144"/>
                  <a:gd name="T7" fmla="*/ 77 h 5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552"/>
                  <a:gd name="T14" fmla="*/ 144 w 144"/>
                  <a:gd name="T15" fmla="*/ 552 h 5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552">
                    <a:moveTo>
                      <a:pt x="0" y="320"/>
                    </a:moveTo>
                    <a:cubicBezTo>
                      <a:pt x="16" y="160"/>
                      <a:pt x="32" y="0"/>
                      <a:pt x="48" y="32"/>
                    </a:cubicBezTo>
                    <a:cubicBezTo>
                      <a:pt x="64" y="64"/>
                      <a:pt x="80" y="472"/>
                      <a:pt x="96" y="512"/>
                    </a:cubicBezTo>
                    <a:cubicBezTo>
                      <a:pt x="112" y="552"/>
                      <a:pt x="128" y="412"/>
                      <a:pt x="144" y="272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7" name="Line 25"/>
              <p:cNvSpPr>
                <a:spLocks noChangeShapeType="1"/>
              </p:cNvSpPr>
              <p:nvPr/>
            </p:nvSpPr>
            <p:spPr bwMode="auto">
              <a:xfrm rot="-10705666">
                <a:off x="4287" y="1447"/>
                <a:ext cx="152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8" name="Line 26"/>
              <p:cNvSpPr>
                <a:spLocks noChangeShapeType="1"/>
              </p:cNvSpPr>
              <p:nvPr/>
            </p:nvSpPr>
            <p:spPr bwMode="auto">
              <a:xfrm rot="10894334" flipH="1">
                <a:off x="4805" y="1434"/>
                <a:ext cx="91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79" name="Line 27"/>
              <p:cNvSpPr>
                <a:spLocks noChangeShapeType="1"/>
              </p:cNvSpPr>
              <p:nvPr/>
            </p:nvSpPr>
            <p:spPr bwMode="auto">
              <a:xfrm flipV="1">
                <a:off x="1152" y="1152"/>
                <a:ext cx="0" cy="31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0" name="Line 28"/>
              <p:cNvSpPr>
                <a:spLocks noChangeShapeType="1"/>
              </p:cNvSpPr>
              <p:nvPr/>
            </p:nvSpPr>
            <p:spPr bwMode="auto">
              <a:xfrm flipH="1">
                <a:off x="4765" y="1431"/>
                <a:ext cx="131" cy="2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1" name="Line 29"/>
              <p:cNvSpPr>
                <a:spLocks noChangeShapeType="1"/>
              </p:cNvSpPr>
              <p:nvPr/>
            </p:nvSpPr>
            <p:spPr bwMode="auto">
              <a:xfrm flipH="1" flipV="1">
                <a:off x="1979" y="1256"/>
                <a:ext cx="131" cy="17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2" name="Oval 32"/>
              <p:cNvSpPr>
                <a:spLocks noChangeArrowheads="1"/>
              </p:cNvSpPr>
              <p:nvPr/>
            </p:nvSpPr>
            <p:spPr bwMode="auto">
              <a:xfrm>
                <a:off x="2387" y="1256"/>
                <a:ext cx="218" cy="349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83" name="Rectangle 33"/>
              <p:cNvSpPr>
                <a:spLocks noChangeArrowheads="1"/>
              </p:cNvSpPr>
              <p:nvPr/>
            </p:nvSpPr>
            <p:spPr bwMode="auto">
              <a:xfrm>
                <a:off x="2562" y="1361"/>
                <a:ext cx="87" cy="209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84" name="Line 34"/>
              <p:cNvSpPr>
                <a:spLocks noChangeShapeType="1"/>
              </p:cNvSpPr>
              <p:nvPr/>
            </p:nvSpPr>
            <p:spPr bwMode="auto">
              <a:xfrm rot="529222">
                <a:off x="2572" y="1326"/>
                <a:ext cx="43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5" name="Line 35"/>
              <p:cNvSpPr>
                <a:spLocks noChangeShapeType="1"/>
              </p:cNvSpPr>
              <p:nvPr/>
            </p:nvSpPr>
            <p:spPr bwMode="auto">
              <a:xfrm flipH="1">
                <a:off x="2451" y="1431"/>
                <a:ext cx="20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6" name="Line 36"/>
              <p:cNvSpPr>
                <a:spLocks noChangeShapeType="1"/>
              </p:cNvSpPr>
              <p:nvPr/>
            </p:nvSpPr>
            <p:spPr bwMode="auto">
              <a:xfrm flipV="1">
                <a:off x="2850" y="1222"/>
                <a:ext cx="130" cy="20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87" name="Oval 39"/>
              <p:cNvSpPr>
                <a:spLocks noChangeArrowheads="1"/>
              </p:cNvSpPr>
              <p:nvPr/>
            </p:nvSpPr>
            <p:spPr bwMode="auto">
              <a:xfrm flipV="1">
                <a:off x="3155" y="1256"/>
                <a:ext cx="218" cy="34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88" name="Rectangle 40"/>
              <p:cNvSpPr>
                <a:spLocks noChangeArrowheads="1"/>
              </p:cNvSpPr>
              <p:nvPr/>
            </p:nvSpPr>
            <p:spPr bwMode="auto">
              <a:xfrm flipV="1">
                <a:off x="3329" y="1291"/>
                <a:ext cx="87" cy="209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89" name="Line 41"/>
              <p:cNvSpPr>
                <a:spLocks noChangeShapeType="1"/>
              </p:cNvSpPr>
              <p:nvPr/>
            </p:nvSpPr>
            <p:spPr bwMode="auto">
              <a:xfrm rot="21070778" flipV="1">
                <a:off x="3339" y="1465"/>
                <a:ext cx="43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0" name="Line 42"/>
              <p:cNvSpPr>
                <a:spLocks noChangeShapeType="1"/>
              </p:cNvSpPr>
              <p:nvPr/>
            </p:nvSpPr>
            <p:spPr bwMode="auto">
              <a:xfrm flipH="1" flipV="1">
                <a:off x="3207" y="1431"/>
                <a:ext cx="217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1" name="Line 43"/>
              <p:cNvSpPr>
                <a:spLocks noChangeShapeType="1"/>
              </p:cNvSpPr>
              <p:nvPr/>
            </p:nvSpPr>
            <p:spPr bwMode="auto">
              <a:xfrm>
                <a:off x="3633" y="1431"/>
                <a:ext cx="131" cy="24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2" name="Oval 46"/>
              <p:cNvSpPr>
                <a:spLocks noChangeArrowheads="1"/>
              </p:cNvSpPr>
              <p:nvPr/>
            </p:nvSpPr>
            <p:spPr bwMode="auto">
              <a:xfrm>
                <a:off x="3982" y="1256"/>
                <a:ext cx="218" cy="349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93" name="Rectangle 47"/>
              <p:cNvSpPr>
                <a:spLocks noChangeArrowheads="1"/>
              </p:cNvSpPr>
              <p:nvPr/>
            </p:nvSpPr>
            <p:spPr bwMode="auto">
              <a:xfrm>
                <a:off x="4156" y="1361"/>
                <a:ext cx="87" cy="209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94" name="Line 48"/>
              <p:cNvSpPr>
                <a:spLocks noChangeShapeType="1"/>
              </p:cNvSpPr>
              <p:nvPr/>
            </p:nvSpPr>
            <p:spPr bwMode="auto">
              <a:xfrm rot="529222">
                <a:off x="4166" y="1326"/>
                <a:ext cx="43" cy="7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5" name="Line 49"/>
              <p:cNvSpPr>
                <a:spLocks noChangeShapeType="1"/>
              </p:cNvSpPr>
              <p:nvPr/>
            </p:nvSpPr>
            <p:spPr bwMode="auto">
              <a:xfrm flipH="1">
                <a:off x="4026" y="1431"/>
                <a:ext cx="217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6" name="Text Box 51"/>
              <p:cNvSpPr txBox="1">
                <a:spLocks noChangeArrowheads="1"/>
              </p:cNvSpPr>
              <p:nvPr/>
            </p:nvSpPr>
            <p:spPr bwMode="auto">
              <a:xfrm>
                <a:off x="1421" y="1584"/>
                <a:ext cx="2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2400">
                    <a:solidFill>
                      <a:schemeClr val="bg1"/>
                    </a:solidFill>
                  </a:rPr>
                  <a:t>x</a:t>
                </a:r>
                <a:endParaRPr lang="es-E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97" name="Line 53"/>
              <p:cNvSpPr>
                <a:spLocks noChangeShapeType="1"/>
              </p:cNvSpPr>
              <p:nvPr/>
            </p:nvSpPr>
            <p:spPr bwMode="auto">
              <a:xfrm flipV="1">
                <a:off x="1592" y="1780"/>
                <a:ext cx="0" cy="4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8" name="Line 54"/>
              <p:cNvSpPr>
                <a:spLocks noChangeShapeType="1"/>
              </p:cNvSpPr>
              <p:nvPr/>
            </p:nvSpPr>
            <p:spPr bwMode="auto">
              <a:xfrm flipH="1">
                <a:off x="1331" y="2251"/>
                <a:ext cx="261" cy="35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99" name="Line 55"/>
              <p:cNvSpPr>
                <a:spLocks noChangeShapeType="1"/>
              </p:cNvSpPr>
              <p:nvPr/>
            </p:nvSpPr>
            <p:spPr bwMode="auto">
              <a:xfrm>
                <a:off x="1592" y="2251"/>
                <a:ext cx="2960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00" name="Text Box 62"/>
              <p:cNvSpPr txBox="1">
                <a:spLocks noChangeArrowheads="1"/>
              </p:cNvSpPr>
              <p:nvPr/>
            </p:nvSpPr>
            <p:spPr bwMode="auto">
              <a:xfrm>
                <a:off x="2027" y="2016"/>
                <a:ext cx="26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1400">
                    <a:solidFill>
                      <a:schemeClr val="bg1"/>
                    </a:solidFill>
                  </a:rPr>
                  <a:t>0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1" name="Text Box 63"/>
              <p:cNvSpPr txBox="1">
                <a:spLocks noChangeArrowheads="1"/>
              </p:cNvSpPr>
              <p:nvPr/>
            </p:nvSpPr>
            <p:spPr bwMode="auto">
              <a:xfrm>
                <a:off x="2724" y="2016"/>
                <a:ext cx="43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4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2" name="Text Box 64"/>
              <p:cNvSpPr txBox="1">
                <a:spLocks noChangeArrowheads="1"/>
              </p:cNvSpPr>
              <p:nvPr/>
            </p:nvSpPr>
            <p:spPr bwMode="auto">
              <a:xfrm>
                <a:off x="3507" y="2016"/>
                <a:ext cx="43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2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3" name="Text Box 65"/>
              <p:cNvSpPr txBox="1">
                <a:spLocks noChangeArrowheads="1"/>
              </p:cNvSpPr>
              <p:nvPr/>
            </p:nvSpPr>
            <p:spPr bwMode="auto">
              <a:xfrm>
                <a:off x="1940" y="2369"/>
                <a:ext cx="3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1400" dirty="0" smtClean="0">
                    <a:solidFill>
                      <a:schemeClr val="bg1"/>
                    </a:solidFill>
                  </a:rPr>
                  <a:t>linear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4" name="Text Box 66"/>
              <p:cNvSpPr txBox="1">
                <a:spLocks noChangeArrowheads="1"/>
              </p:cNvSpPr>
              <p:nvPr/>
            </p:nvSpPr>
            <p:spPr bwMode="auto">
              <a:xfrm>
                <a:off x="2419" y="2290"/>
                <a:ext cx="3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ES" sz="2400">
                    <a:solidFill>
                      <a:schemeClr val="bg1"/>
                    </a:solidFill>
                    <a:sym typeface="Symbol" charset="0"/>
                  </a:rPr>
                  <a:t></a:t>
                </a:r>
                <a:r>
                  <a:rPr lang="es-MX" sz="2400" baseline="30000">
                    <a:solidFill>
                      <a:schemeClr val="bg1"/>
                    </a:solidFill>
                    <a:sym typeface="Symbol" charset="0"/>
                  </a:rPr>
                  <a:t>-</a:t>
                </a:r>
                <a:endParaRPr lang="es-ES" sz="2400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5" name="Text Box 67"/>
              <p:cNvSpPr txBox="1">
                <a:spLocks noChangeArrowheads="1"/>
              </p:cNvSpPr>
              <p:nvPr/>
            </p:nvSpPr>
            <p:spPr bwMode="auto">
              <a:xfrm>
                <a:off x="3072" y="2290"/>
                <a:ext cx="3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ES" sz="2400">
                    <a:solidFill>
                      <a:schemeClr val="bg1"/>
                    </a:solidFill>
                    <a:sym typeface="Symbol" charset="0"/>
                  </a:rPr>
                  <a:t></a:t>
                </a:r>
                <a:r>
                  <a:rPr lang="es-MX" sz="2400" baseline="30000">
                    <a:solidFill>
                      <a:schemeClr val="bg1"/>
                    </a:solidFill>
                    <a:sym typeface="Symbol" charset="0"/>
                  </a:rPr>
                  <a:t>+</a:t>
                </a:r>
                <a:endParaRPr lang="es-ES" sz="2400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6" name="Text Box 68"/>
              <p:cNvSpPr txBox="1">
                <a:spLocks noChangeArrowheads="1"/>
              </p:cNvSpPr>
              <p:nvPr/>
            </p:nvSpPr>
            <p:spPr bwMode="auto">
              <a:xfrm>
                <a:off x="3941" y="229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ES" sz="2400">
                    <a:solidFill>
                      <a:schemeClr val="bg1"/>
                    </a:solidFill>
                    <a:sym typeface="Symbol" charset="0"/>
                  </a:rPr>
                  <a:t></a:t>
                </a:r>
                <a:r>
                  <a:rPr lang="es-MX" sz="2400" baseline="30000">
                    <a:solidFill>
                      <a:schemeClr val="bg1"/>
                    </a:solidFill>
                    <a:sym typeface="Symbol" charset="0"/>
                  </a:rPr>
                  <a:t>-</a:t>
                </a:r>
                <a:endParaRPr lang="es-ES" sz="2400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7" name="Text Box 69"/>
              <p:cNvSpPr txBox="1">
                <a:spLocks noChangeArrowheads="1"/>
              </p:cNvSpPr>
              <p:nvPr/>
            </p:nvSpPr>
            <p:spPr bwMode="auto">
              <a:xfrm>
                <a:off x="2680" y="2369"/>
                <a:ext cx="3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1400" dirty="0" smtClean="0">
                    <a:solidFill>
                      <a:schemeClr val="bg1"/>
                    </a:solidFill>
                  </a:rPr>
                  <a:t>linear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8" name="Text Box 70"/>
              <p:cNvSpPr txBox="1">
                <a:spLocks noChangeArrowheads="1"/>
              </p:cNvSpPr>
              <p:nvPr/>
            </p:nvSpPr>
            <p:spPr bwMode="auto">
              <a:xfrm>
                <a:off x="3464" y="2369"/>
                <a:ext cx="39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1400" dirty="0" smtClean="0">
                    <a:solidFill>
                      <a:schemeClr val="bg1"/>
                    </a:solidFill>
                  </a:rPr>
                  <a:t>linear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09" name="Text Box 71"/>
              <p:cNvSpPr txBox="1">
                <a:spLocks noChangeArrowheads="1"/>
              </p:cNvSpPr>
              <p:nvPr/>
            </p:nvSpPr>
            <p:spPr bwMode="auto">
              <a:xfrm>
                <a:off x="4594" y="2093"/>
                <a:ext cx="2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2400">
                    <a:solidFill>
                      <a:schemeClr val="bg1"/>
                    </a:solidFill>
                  </a:rPr>
                  <a:t>z</a:t>
                </a:r>
                <a:endParaRPr lang="es-E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10" name="Text Box 72"/>
              <p:cNvSpPr txBox="1">
                <a:spLocks noChangeArrowheads="1"/>
              </p:cNvSpPr>
              <p:nvPr/>
            </p:nvSpPr>
            <p:spPr bwMode="auto">
              <a:xfrm>
                <a:off x="1200" y="2526"/>
                <a:ext cx="2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2400">
                    <a:solidFill>
                      <a:schemeClr val="bg1"/>
                    </a:solidFill>
                  </a:rPr>
                  <a:t>y</a:t>
                </a:r>
                <a:endParaRPr lang="es-E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11" name="Line 76"/>
              <p:cNvSpPr>
                <a:spLocks noChangeShapeType="1"/>
              </p:cNvSpPr>
              <p:nvPr/>
            </p:nvSpPr>
            <p:spPr bwMode="auto">
              <a:xfrm>
                <a:off x="2126" y="2224"/>
                <a:ext cx="0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2" name="Line 77"/>
              <p:cNvSpPr>
                <a:spLocks noChangeShapeType="1"/>
              </p:cNvSpPr>
              <p:nvPr/>
            </p:nvSpPr>
            <p:spPr bwMode="auto">
              <a:xfrm>
                <a:off x="2518" y="2224"/>
                <a:ext cx="0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3" name="Line 78"/>
              <p:cNvSpPr>
                <a:spLocks noChangeShapeType="1"/>
              </p:cNvSpPr>
              <p:nvPr/>
            </p:nvSpPr>
            <p:spPr bwMode="auto">
              <a:xfrm>
                <a:off x="2866" y="2224"/>
                <a:ext cx="0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4" name="Line 79"/>
              <p:cNvSpPr>
                <a:spLocks noChangeShapeType="1"/>
              </p:cNvSpPr>
              <p:nvPr/>
            </p:nvSpPr>
            <p:spPr bwMode="auto">
              <a:xfrm>
                <a:off x="3258" y="2224"/>
                <a:ext cx="0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5" name="Line 80"/>
              <p:cNvSpPr>
                <a:spLocks noChangeShapeType="1"/>
              </p:cNvSpPr>
              <p:nvPr/>
            </p:nvSpPr>
            <p:spPr bwMode="auto">
              <a:xfrm>
                <a:off x="3650" y="2224"/>
                <a:ext cx="0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6" name="Line 81"/>
              <p:cNvSpPr>
                <a:spLocks noChangeShapeType="1"/>
              </p:cNvSpPr>
              <p:nvPr/>
            </p:nvSpPr>
            <p:spPr bwMode="auto">
              <a:xfrm>
                <a:off x="4085" y="2224"/>
                <a:ext cx="0" cy="7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7" name="Line 82"/>
              <p:cNvSpPr>
                <a:spLocks noChangeShapeType="1"/>
              </p:cNvSpPr>
              <p:nvPr/>
            </p:nvSpPr>
            <p:spPr bwMode="auto">
              <a:xfrm>
                <a:off x="2110" y="1431"/>
                <a:ext cx="4" cy="79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8" name="Line 83"/>
              <p:cNvSpPr>
                <a:spLocks noChangeShapeType="1"/>
              </p:cNvSpPr>
              <p:nvPr/>
            </p:nvSpPr>
            <p:spPr bwMode="auto">
              <a:xfrm>
                <a:off x="2518" y="1455"/>
                <a:ext cx="4" cy="79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19" name="Line 84"/>
              <p:cNvSpPr>
                <a:spLocks noChangeShapeType="1"/>
              </p:cNvSpPr>
              <p:nvPr/>
            </p:nvSpPr>
            <p:spPr bwMode="auto">
              <a:xfrm>
                <a:off x="2866" y="1431"/>
                <a:ext cx="4" cy="79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20" name="Line 85"/>
              <p:cNvSpPr>
                <a:spLocks noChangeShapeType="1"/>
              </p:cNvSpPr>
              <p:nvPr/>
            </p:nvSpPr>
            <p:spPr bwMode="auto">
              <a:xfrm>
                <a:off x="3250" y="1431"/>
                <a:ext cx="4" cy="79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21" name="Line 86"/>
              <p:cNvSpPr>
                <a:spLocks noChangeShapeType="1"/>
              </p:cNvSpPr>
              <p:nvPr/>
            </p:nvSpPr>
            <p:spPr bwMode="auto">
              <a:xfrm>
                <a:off x="3646" y="1443"/>
                <a:ext cx="4" cy="79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22" name="Line 87"/>
              <p:cNvSpPr>
                <a:spLocks noChangeShapeType="1"/>
              </p:cNvSpPr>
              <p:nvPr/>
            </p:nvSpPr>
            <p:spPr bwMode="auto">
              <a:xfrm>
                <a:off x="4078" y="1443"/>
                <a:ext cx="4" cy="79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23" name="Rectangle 89"/>
              <p:cNvSpPr>
                <a:spLocks noChangeArrowheads="1"/>
              </p:cNvSpPr>
              <p:nvPr/>
            </p:nvSpPr>
            <p:spPr bwMode="auto">
              <a:xfrm>
                <a:off x="2324" y="1402"/>
                <a:ext cx="51" cy="59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524" name="Rectangle 90"/>
              <p:cNvSpPr>
                <a:spLocks noChangeArrowheads="1"/>
              </p:cNvSpPr>
              <p:nvPr/>
            </p:nvSpPr>
            <p:spPr bwMode="auto">
              <a:xfrm>
                <a:off x="3100" y="1402"/>
                <a:ext cx="41" cy="67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525" name="Rectangle 91"/>
              <p:cNvSpPr>
                <a:spLocks noChangeArrowheads="1"/>
              </p:cNvSpPr>
              <p:nvPr/>
            </p:nvSpPr>
            <p:spPr bwMode="auto">
              <a:xfrm>
                <a:off x="3169" y="1416"/>
                <a:ext cx="46" cy="41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526" name="Rectangle 92"/>
              <p:cNvSpPr>
                <a:spLocks noChangeArrowheads="1"/>
              </p:cNvSpPr>
              <p:nvPr/>
            </p:nvSpPr>
            <p:spPr bwMode="auto">
              <a:xfrm>
                <a:off x="3919" y="1413"/>
                <a:ext cx="46" cy="41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527" name="Rectangle 93"/>
              <p:cNvSpPr>
                <a:spLocks noChangeArrowheads="1"/>
              </p:cNvSpPr>
              <p:nvPr/>
            </p:nvSpPr>
            <p:spPr bwMode="auto">
              <a:xfrm>
                <a:off x="3998" y="1413"/>
                <a:ext cx="46" cy="41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18445" name="Group 116"/>
            <p:cNvGrpSpPr>
              <a:grpSpLocks/>
            </p:cNvGrpSpPr>
            <p:nvPr/>
          </p:nvGrpSpPr>
          <p:grpSpPr bwMode="auto">
            <a:xfrm>
              <a:off x="1284" y="2852"/>
              <a:ext cx="3015" cy="1038"/>
              <a:chOff x="1284" y="2852"/>
              <a:chExt cx="3015" cy="1038"/>
            </a:xfrm>
          </p:grpSpPr>
          <p:sp>
            <p:nvSpPr>
              <p:cNvPr id="18446" name="Line 95"/>
              <p:cNvSpPr>
                <a:spLocks noChangeShapeType="1"/>
              </p:cNvSpPr>
              <p:nvPr/>
            </p:nvSpPr>
            <p:spPr bwMode="auto">
              <a:xfrm>
                <a:off x="2039" y="3116"/>
                <a:ext cx="40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47" name="Line 97"/>
              <p:cNvSpPr>
                <a:spLocks noChangeShapeType="1"/>
              </p:cNvSpPr>
              <p:nvPr/>
            </p:nvSpPr>
            <p:spPr bwMode="auto">
              <a:xfrm>
                <a:off x="2588" y="3116"/>
                <a:ext cx="40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48" name="Line 98"/>
              <p:cNvSpPr>
                <a:spLocks noChangeShapeType="1"/>
              </p:cNvSpPr>
              <p:nvPr/>
            </p:nvSpPr>
            <p:spPr bwMode="auto">
              <a:xfrm>
                <a:off x="3238" y="3116"/>
                <a:ext cx="40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49" name="Line 99"/>
              <p:cNvSpPr>
                <a:spLocks noChangeShapeType="1"/>
              </p:cNvSpPr>
              <p:nvPr/>
            </p:nvSpPr>
            <p:spPr bwMode="auto">
              <a:xfrm>
                <a:off x="3824" y="3116"/>
                <a:ext cx="40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0" name="Line 100"/>
              <p:cNvSpPr>
                <a:spLocks noChangeShapeType="1"/>
              </p:cNvSpPr>
              <p:nvPr/>
            </p:nvSpPr>
            <p:spPr bwMode="auto">
              <a:xfrm>
                <a:off x="2615" y="3674"/>
                <a:ext cx="404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1" name="Line 101"/>
              <p:cNvSpPr>
                <a:spLocks noChangeShapeType="1"/>
              </p:cNvSpPr>
              <p:nvPr/>
            </p:nvSpPr>
            <p:spPr bwMode="auto">
              <a:xfrm>
                <a:off x="3262" y="3674"/>
                <a:ext cx="404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2" name="Line 102"/>
              <p:cNvSpPr>
                <a:spLocks noChangeShapeType="1"/>
              </p:cNvSpPr>
              <p:nvPr/>
            </p:nvSpPr>
            <p:spPr bwMode="auto">
              <a:xfrm>
                <a:off x="2252" y="3116"/>
                <a:ext cx="562" cy="55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3" name="Line 103"/>
              <p:cNvSpPr>
                <a:spLocks noChangeShapeType="1"/>
              </p:cNvSpPr>
              <p:nvPr/>
            </p:nvSpPr>
            <p:spPr bwMode="auto">
              <a:xfrm>
                <a:off x="2822" y="3122"/>
                <a:ext cx="610" cy="54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4" name="Line 104"/>
              <p:cNvSpPr>
                <a:spLocks noChangeShapeType="1"/>
              </p:cNvSpPr>
              <p:nvPr/>
            </p:nvSpPr>
            <p:spPr bwMode="auto">
              <a:xfrm>
                <a:off x="2814" y="3122"/>
                <a:ext cx="0" cy="54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5" name="Line 105"/>
              <p:cNvSpPr>
                <a:spLocks noChangeShapeType="1"/>
              </p:cNvSpPr>
              <p:nvPr/>
            </p:nvSpPr>
            <p:spPr bwMode="auto">
              <a:xfrm>
                <a:off x="3432" y="3128"/>
                <a:ext cx="0" cy="54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6" name="Line 106"/>
              <p:cNvSpPr>
                <a:spLocks noChangeShapeType="1"/>
              </p:cNvSpPr>
              <p:nvPr/>
            </p:nvSpPr>
            <p:spPr bwMode="auto">
              <a:xfrm flipH="1">
                <a:off x="3446" y="3128"/>
                <a:ext cx="562" cy="54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7" name="Line 107"/>
              <p:cNvSpPr>
                <a:spLocks noChangeShapeType="1"/>
              </p:cNvSpPr>
              <p:nvPr/>
            </p:nvSpPr>
            <p:spPr bwMode="auto">
              <a:xfrm flipH="1">
                <a:off x="2814" y="3128"/>
                <a:ext cx="618" cy="52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58" name="Text Box 108"/>
              <p:cNvSpPr txBox="1">
                <a:spLocks noChangeArrowheads="1"/>
              </p:cNvSpPr>
              <p:nvPr/>
            </p:nvSpPr>
            <p:spPr bwMode="auto">
              <a:xfrm>
                <a:off x="1939" y="2868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m </a:t>
                </a:r>
                <a:r>
                  <a:rPr lang="es-MX" sz="1400">
                    <a:solidFill>
                      <a:schemeClr val="bg1"/>
                    </a:solidFill>
                  </a:rPr>
                  <a:t>= -3/2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9" name="Text Box 109"/>
              <p:cNvSpPr txBox="1">
                <a:spLocks noChangeArrowheads="1"/>
              </p:cNvSpPr>
              <p:nvPr/>
            </p:nvSpPr>
            <p:spPr bwMode="auto">
              <a:xfrm>
                <a:off x="2490" y="2864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m </a:t>
                </a:r>
                <a:r>
                  <a:rPr lang="es-MX" sz="1400">
                    <a:solidFill>
                      <a:schemeClr val="bg1"/>
                    </a:solidFill>
                  </a:rPr>
                  <a:t>= -1/2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60" name="Text Box 110"/>
              <p:cNvSpPr txBox="1">
                <a:spLocks noChangeArrowheads="1"/>
              </p:cNvSpPr>
              <p:nvPr/>
            </p:nvSpPr>
            <p:spPr bwMode="auto">
              <a:xfrm>
                <a:off x="3149" y="2864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m </a:t>
                </a:r>
                <a:r>
                  <a:rPr lang="es-MX" sz="1400">
                    <a:solidFill>
                      <a:schemeClr val="bg1"/>
                    </a:solidFill>
                  </a:rPr>
                  <a:t>= +1/2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61" name="Text Box 111"/>
              <p:cNvSpPr txBox="1">
                <a:spLocks noChangeArrowheads="1"/>
              </p:cNvSpPr>
              <p:nvPr/>
            </p:nvSpPr>
            <p:spPr bwMode="auto">
              <a:xfrm>
                <a:off x="3717" y="2852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m </a:t>
                </a:r>
                <a:r>
                  <a:rPr lang="es-MX" sz="1400">
                    <a:solidFill>
                      <a:schemeClr val="bg1"/>
                    </a:solidFill>
                  </a:rPr>
                  <a:t>= +3/2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62" name="Text Box 112"/>
              <p:cNvSpPr txBox="1">
                <a:spLocks noChangeArrowheads="1"/>
              </p:cNvSpPr>
              <p:nvPr/>
            </p:nvSpPr>
            <p:spPr bwMode="auto">
              <a:xfrm>
                <a:off x="2517" y="3698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m </a:t>
                </a:r>
                <a:r>
                  <a:rPr lang="es-MX" sz="1400">
                    <a:solidFill>
                      <a:schemeClr val="bg1"/>
                    </a:solidFill>
                  </a:rPr>
                  <a:t>= -1/2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63" name="Text Box 113"/>
              <p:cNvSpPr txBox="1">
                <a:spLocks noChangeArrowheads="1"/>
              </p:cNvSpPr>
              <p:nvPr/>
            </p:nvSpPr>
            <p:spPr bwMode="auto">
              <a:xfrm>
                <a:off x="3169" y="3686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m </a:t>
                </a:r>
                <a:r>
                  <a:rPr lang="es-MX" sz="1400">
                    <a:solidFill>
                      <a:schemeClr val="bg1"/>
                    </a:solidFill>
                  </a:rPr>
                  <a:t>= +1/2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64" name="Text Box 114"/>
              <p:cNvSpPr txBox="1">
                <a:spLocks noChangeArrowheads="1"/>
              </p:cNvSpPr>
              <p:nvPr/>
            </p:nvSpPr>
            <p:spPr bwMode="auto">
              <a:xfrm>
                <a:off x="1334" y="3596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J </a:t>
                </a:r>
                <a:r>
                  <a:rPr lang="es-MX" sz="1400">
                    <a:solidFill>
                      <a:schemeClr val="bg1"/>
                    </a:solidFill>
                  </a:rPr>
                  <a:t>= 1/2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65" name="Text Box 115"/>
              <p:cNvSpPr txBox="1">
                <a:spLocks noChangeArrowheads="1"/>
              </p:cNvSpPr>
              <p:nvPr/>
            </p:nvSpPr>
            <p:spPr bwMode="auto">
              <a:xfrm>
                <a:off x="1284" y="3020"/>
                <a:ext cx="582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400" i="1">
                    <a:solidFill>
                      <a:schemeClr val="bg1"/>
                    </a:solidFill>
                  </a:rPr>
                  <a:t>J </a:t>
                </a:r>
                <a:r>
                  <a:rPr lang="es-MX" sz="1400">
                    <a:solidFill>
                      <a:schemeClr val="bg1"/>
                    </a:solidFill>
                  </a:rPr>
                  <a:t>= 3/2</a:t>
                </a:r>
                <a:endParaRPr lang="es-ES" sz="14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41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6083" name="Line 76"/>
          <p:cNvSpPr>
            <a:spLocks noChangeShapeType="1"/>
          </p:cNvSpPr>
          <p:nvPr/>
        </p:nvSpPr>
        <p:spPr bwMode="auto">
          <a:xfrm>
            <a:off x="1466850" y="5848350"/>
            <a:ext cx="678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46084" name="Group 131"/>
          <p:cNvGrpSpPr>
            <a:grpSpLocks/>
          </p:cNvGrpSpPr>
          <p:nvPr/>
        </p:nvGrpSpPr>
        <p:grpSpPr bwMode="auto">
          <a:xfrm>
            <a:off x="720725" y="381000"/>
            <a:ext cx="7356475" cy="6038850"/>
            <a:chOff x="454" y="240"/>
            <a:chExt cx="4634" cy="3804"/>
          </a:xfrm>
        </p:grpSpPr>
        <p:sp>
          <p:nvSpPr>
            <p:cNvPr id="46085" name="Text Box 78"/>
            <p:cNvSpPr txBox="1">
              <a:spLocks noChangeArrowheads="1"/>
            </p:cNvSpPr>
            <p:nvPr/>
          </p:nvSpPr>
          <p:spPr bwMode="auto">
            <a:xfrm>
              <a:off x="2064" y="240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dirty="0" err="1" smtClean="0">
                  <a:solidFill>
                    <a:srgbClr val="FFC000"/>
                  </a:solidFill>
                </a:rPr>
                <a:t>Stark</a:t>
              </a:r>
              <a:r>
                <a:rPr lang="es-MX" sz="2400" dirty="0" smtClean="0">
                  <a:solidFill>
                    <a:srgbClr val="FFC000"/>
                  </a:solidFill>
                </a:rPr>
                <a:t> </a:t>
              </a:r>
              <a:r>
                <a:rPr lang="es-MX" sz="2400" dirty="0" err="1" smtClean="0">
                  <a:solidFill>
                    <a:srgbClr val="FFC000"/>
                  </a:solidFill>
                </a:rPr>
                <a:t>effect</a:t>
              </a:r>
              <a:endParaRPr lang="es-ES" sz="2400" dirty="0">
                <a:solidFill>
                  <a:srgbClr val="FFC000"/>
                </a:solidFill>
              </a:endParaRPr>
            </a:p>
          </p:txBody>
        </p:sp>
        <p:grpSp>
          <p:nvGrpSpPr>
            <p:cNvPr id="46087" name="Group 120"/>
            <p:cNvGrpSpPr>
              <a:grpSpLocks/>
            </p:cNvGrpSpPr>
            <p:nvPr/>
          </p:nvGrpSpPr>
          <p:grpSpPr bwMode="auto">
            <a:xfrm>
              <a:off x="1236" y="2028"/>
              <a:ext cx="3372" cy="1140"/>
              <a:chOff x="1236" y="2028"/>
              <a:chExt cx="3372" cy="1140"/>
            </a:xfrm>
          </p:grpSpPr>
          <p:grpSp>
            <p:nvGrpSpPr>
              <p:cNvPr id="46163" name="Group 4"/>
              <p:cNvGrpSpPr>
                <a:grpSpLocks/>
              </p:cNvGrpSpPr>
              <p:nvPr/>
            </p:nvGrpSpPr>
            <p:grpSpPr bwMode="auto">
              <a:xfrm>
                <a:off x="2016" y="2112"/>
                <a:ext cx="2592" cy="768"/>
                <a:chOff x="1776" y="2832"/>
                <a:chExt cx="2592" cy="768"/>
              </a:xfrm>
            </p:grpSpPr>
            <p:sp>
              <p:nvSpPr>
                <p:cNvPr id="46190" name="Freeform 5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864" cy="384"/>
                </a:xfrm>
                <a:custGeom>
                  <a:avLst/>
                  <a:gdLst>
                    <a:gd name="T0" fmla="*/ 0 w 864"/>
                    <a:gd name="T1" fmla="*/ 384 h 384"/>
                    <a:gd name="T2" fmla="*/ 432 w 864"/>
                    <a:gd name="T3" fmla="*/ 0 h 384"/>
                    <a:gd name="T4" fmla="*/ 864 w 864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384"/>
                    <a:gd name="T11" fmla="*/ 864 w 864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384">
                      <a:moveTo>
                        <a:pt x="0" y="384"/>
                      </a:moveTo>
                      <a:cubicBezTo>
                        <a:pt x="144" y="192"/>
                        <a:pt x="288" y="0"/>
                        <a:pt x="432" y="0"/>
                      </a:cubicBezTo>
                      <a:cubicBezTo>
                        <a:pt x="576" y="0"/>
                        <a:pt x="720" y="192"/>
                        <a:pt x="864" y="384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191" name="Freeform 6"/>
                <p:cNvSpPr>
                  <a:spLocks/>
                </p:cNvSpPr>
                <p:nvPr/>
              </p:nvSpPr>
              <p:spPr bwMode="auto">
                <a:xfrm flipV="1">
                  <a:off x="2640" y="3216"/>
                  <a:ext cx="864" cy="384"/>
                </a:xfrm>
                <a:custGeom>
                  <a:avLst/>
                  <a:gdLst>
                    <a:gd name="T0" fmla="*/ 0 w 864"/>
                    <a:gd name="T1" fmla="*/ 384 h 384"/>
                    <a:gd name="T2" fmla="*/ 432 w 864"/>
                    <a:gd name="T3" fmla="*/ 0 h 384"/>
                    <a:gd name="T4" fmla="*/ 864 w 864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384"/>
                    <a:gd name="T11" fmla="*/ 864 w 864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384">
                      <a:moveTo>
                        <a:pt x="0" y="384"/>
                      </a:moveTo>
                      <a:cubicBezTo>
                        <a:pt x="144" y="192"/>
                        <a:pt x="288" y="0"/>
                        <a:pt x="432" y="0"/>
                      </a:cubicBezTo>
                      <a:cubicBezTo>
                        <a:pt x="576" y="0"/>
                        <a:pt x="720" y="192"/>
                        <a:pt x="864" y="384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192" name="Freeform 7"/>
                <p:cNvSpPr>
                  <a:spLocks/>
                </p:cNvSpPr>
                <p:nvPr/>
              </p:nvSpPr>
              <p:spPr bwMode="auto">
                <a:xfrm>
                  <a:off x="3504" y="2832"/>
                  <a:ext cx="864" cy="384"/>
                </a:xfrm>
                <a:custGeom>
                  <a:avLst/>
                  <a:gdLst>
                    <a:gd name="T0" fmla="*/ 0 w 864"/>
                    <a:gd name="T1" fmla="*/ 384 h 384"/>
                    <a:gd name="T2" fmla="*/ 432 w 864"/>
                    <a:gd name="T3" fmla="*/ 0 h 384"/>
                    <a:gd name="T4" fmla="*/ 864 w 864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384"/>
                    <a:gd name="T11" fmla="*/ 864 w 864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384">
                      <a:moveTo>
                        <a:pt x="0" y="384"/>
                      </a:moveTo>
                      <a:cubicBezTo>
                        <a:pt x="144" y="192"/>
                        <a:pt x="288" y="0"/>
                        <a:pt x="432" y="0"/>
                      </a:cubicBezTo>
                      <a:cubicBezTo>
                        <a:pt x="576" y="0"/>
                        <a:pt x="720" y="192"/>
                        <a:pt x="864" y="384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6164" name="Group 8"/>
              <p:cNvGrpSpPr>
                <a:grpSpLocks/>
              </p:cNvGrpSpPr>
              <p:nvPr/>
            </p:nvGrpSpPr>
            <p:grpSpPr bwMode="auto">
              <a:xfrm flipV="1">
                <a:off x="2016" y="2112"/>
                <a:ext cx="2592" cy="768"/>
                <a:chOff x="1776" y="2832"/>
                <a:chExt cx="2592" cy="768"/>
              </a:xfrm>
            </p:grpSpPr>
            <p:sp>
              <p:nvSpPr>
                <p:cNvPr id="46187" name="Freeform 9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864" cy="384"/>
                </a:xfrm>
                <a:custGeom>
                  <a:avLst/>
                  <a:gdLst>
                    <a:gd name="T0" fmla="*/ 0 w 864"/>
                    <a:gd name="T1" fmla="*/ 384 h 384"/>
                    <a:gd name="T2" fmla="*/ 432 w 864"/>
                    <a:gd name="T3" fmla="*/ 0 h 384"/>
                    <a:gd name="T4" fmla="*/ 864 w 864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384"/>
                    <a:gd name="T11" fmla="*/ 864 w 864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384">
                      <a:moveTo>
                        <a:pt x="0" y="384"/>
                      </a:moveTo>
                      <a:cubicBezTo>
                        <a:pt x="144" y="192"/>
                        <a:pt x="288" y="0"/>
                        <a:pt x="432" y="0"/>
                      </a:cubicBezTo>
                      <a:cubicBezTo>
                        <a:pt x="576" y="0"/>
                        <a:pt x="720" y="192"/>
                        <a:pt x="864" y="384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188" name="Freeform 10"/>
                <p:cNvSpPr>
                  <a:spLocks/>
                </p:cNvSpPr>
                <p:nvPr/>
              </p:nvSpPr>
              <p:spPr bwMode="auto">
                <a:xfrm flipV="1">
                  <a:off x="2640" y="3216"/>
                  <a:ext cx="864" cy="384"/>
                </a:xfrm>
                <a:custGeom>
                  <a:avLst/>
                  <a:gdLst>
                    <a:gd name="T0" fmla="*/ 0 w 864"/>
                    <a:gd name="T1" fmla="*/ 384 h 384"/>
                    <a:gd name="T2" fmla="*/ 432 w 864"/>
                    <a:gd name="T3" fmla="*/ 0 h 384"/>
                    <a:gd name="T4" fmla="*/ 864 w 864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384"/>
                    <a:gd name="T11" fmla="*/ 864 w 864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384">
                      <a:moveTo>
                        <a:pt x="0" y="384"/>
                      </a:moveTo>
                      <a:cubicBezTo>
                        <a:pt x="144" y="192"/>
                        <a:pt x="288" y="0"/>
                        <a:pt x="432" y="0"/>
                      </a:cubicBezTo>
                      <a:cubicBezTo>
                        <a:pt x="576" y="0"/>
                        <a:pt x="720" y="192"/>
                        <a:pt x="864" y="384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46189" name="Freeform 11"/>
                <p:cNvSpPr>
                  <a:spLocks/>
                </p:cNvSpPr>
                <p:nvPr/>
              </p:nvSpPr>
              <p:spPr bwMode="auto">
                <a:xfrm>
                  <a:off x="3504" y="2832"/>
                  <a:ext cx="864" cy="384"/>
                </a:xfrm>
                <a:custGeom>
                  <a:avLst/>
                  <a:gdLst>
                    <a:gd name="T0" fmla="*/ 0 w 864"/>
                    <a:gd name="T1" fmla="*/ 384 h 384"/>
                    <a:gd name="T2" fmla="*/ 432 w 864"/>
                    <a:gd name="T3" fmla="*/ 0 h 384"/>
                    <a:gd name="T4" fmla="*/ 864 w 864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384"/>
                    <a:gd name="T11" fmla="*/ 864 w 864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384">
                      <a:moveTo>
                        <a:pt x="0" y="384"/>
                      </a:moveTo>
                      <a:cubicBezTo>
                        <a:pt x="144" y="192"/>
                        <a:pt x="288" y="0"/>
                        <a:pt x="432" y="0"/>
                      </a:cubicBezTo>
                      <a:cubicBezTo>
                        <a:pt x="576" y="0"/>
                        <a:pt x="720" y="192"/>
                        <a:pt x="864" y="384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46165" name="Oval 14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44" cy="14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66" name="Oval 15"/>
              <p:cNvSpPr>
                <a:spLocks noChangeArrowheads="1"/>
              </p:cNvSpPr>
              <p:nvPr/>
            </p:nvSpPr>
            <p:spPr bwMode="auto">
              <a:xfrm>
                <a:off x="4128" y="2784"/>
                <a:ext cx="144" cy="14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67" name="Oval 16"/>
              <p:cNvSpPr>
                <a:spLocks noChangeArrowheads="1"/>
              </p:cNvSpPr>
              <p:nvPr/>
            </p:nvSpPr>
            <p:spPr bwMode="auto">
              <a:xfrm>
                <a:off x="3216" y="2784"/>
                <a:ext cx="144" cy="14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68" name="Oval 17"/>
              <p:cNvSpPr>
                <a:spLocks noChangeArrowheads="1"/>
              </p:cNvSpPr>
              <p:nvPr/>
            </p:nvSpPr>
            <p:spPr bwMode="auto">
              <a:xfrm>
                <a:off x="2160" y="2688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69" name="Oval 18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0" name="Oval 19"/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1" name="Oval 20"/>
              <p:cNvSpPr>
                <a:spLocks noChangeArrowheads="1"/>
              </p:cNvSpPr>
              <p:nvPr/>
            </p:nvSpPr>
            <p:spPr bwMode="auto">
              <a:xfrm>
                <a:off x="3456" y="2736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2" name="Oval 21"/>
              <p:cNvSpPr>
                <a:spLocks noChangeArrowheads="1"/>
              </p:cNvSpPr>
              <p:nvPr/>
            </p:nvSpPr>
            <p:spPr bwMode="auto">
              <a:xfrm>
                <a:off x="3936" y="2736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3" name="Oval 22"/>
              <p:cNvSpPr>
                <a:spLocks noChangeArrowheads="1"/>
              </p:cNvSpPr>
              <p:nvPr/>
            </p:nvSpPr>
            <p:spPr bwMode="auto">
              <a:xfrm>
                <a:off x="2064" y="2567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4" name="Oval 23"/>
              <p:cNvSpPr>
                <a:spLocks noChangeArrowheads="1"/>
              </p:cNvSpPr>
              <p:nvPr/>
            </p:nvSpPr>
            <p:spPr bwMode="auto">
              <a:xfrm>
                <a:off x="2784" y="2567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5" name="Oval 24"/>
              <p:cNvSpPr>
                <a:spLocks noChangeArrowheads="1"/>
              </p:cNvSpPr>
              <p:nvPr/>
            </p:nvSpPr>
            <p:spPr bwMode="auto">
              <a:xfrm>
                <a:off x="2928" y="2567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6" name="Oval 25"/>
              <p:cNvSpPr>
                <a:spLocks noChangeArrowheads="1"/>
              </p:cNvSpPr>
              <p:nvPr/>
            </p:nvSpPr>
            <p:spPr bwMode="auto">
              <a:xfrm>
                <a:off x="3626" y="25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7" name="Oval 26"/>
              <p:cNvSpPr>
                <a:spLocks noChangeArrowheads="1"/>
              </p:cNvSpPr>
              <p:nvPr/>
            </p:nvSpPr>
            <p:spPr bwMode="auto">
              <a:xfrm>
                <a:off x="3812" y="2592"/>
                <a:ext cx="4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78" name="Text Box 27"/>
              <p:cNvSpPr txBox="1">
                <a:spLocks noChangeArrowheads="1"/>
              </p:cNvSpPr>
              <p:nvPr/>
            </p:nvSpPr>
            <p:spPr bwMode="auto">
              <a:xfrm>
                <a:off x="1536" y="2880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2400">
                    <a:solidFill>
                      <a:schemeClr val="bg1"/>
                    </a:solidFill>
                  </a:rPr>
                  <a:t>g</a:t>
                </a:r>
                <a:r>
                  <a:rPr lang="es-MX" sz="2400" baseline="-25000">
                    <a:solidFill>
                      <a:schemeClr val="bg1"/>
                    </a:solidFill>
                  </a:rPr>
                  <a:t>-</a:t>
                </a:r>
                <a:r>
                  <a:rPr lang="es-MX" sz="2400" baseline="-25000">
                    <a:solidFill>
                      <a:schemeClr val="bg1"/>
                    </a:solidFill>
                    <a:cs typeface="Times New Roman" charset="0"/>
                  </a:rPr>
                  <a:t>½</a:t>
                </a:r>
                <a:endParaRPr lang="es-ES" sz="2400" baseline="-250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79" name="Text Box 28"/>
              <p:cNvSpPr txBox="1">
                <a:spLocks noChangeArrowheads="1"/>
              </p:cNvSpPr>
              <p:nvPr/>
            </p:nvSpPr>
            <p:spPr bwMode="auto">
              <a:xfrm>
                <a:off x="1236" y="2028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2400">
                    <a:solidFill>
                      <a:schemeClr val="bg1"/>
                    </a:solidFill>
                  </a:rPr>
                  <a:t>g</a:t>
                </a:r>
                <a:r>
                  <a:rPr lang="es-MX" sz="2400" baseline="-25000">
                    <a:solidFill>
                      <a:schemeClr val="bg1"/>
                    </a:solidFill>
                  </a:rPr>
                  <a:t>+</a:t>
                </a:r>
                <a:r>
                  <a:rPr lang="es-MX" sz="2400" baseline="-25000">
                    <a:solidFill>
                      <a:schemeClr val="bg1"/>
                    </a:solidFill>
                    <a:cs typeface="Times New Roman" charset="0"/>
                  </a:rPr>
                  <a:t>½</a:t>
                </a:r>
                <a:endParaRPr lang="es-ES" sz="2400" baseline="-250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80" name="Oval 29"/>
              <p:cNvSpPr>
                <a:spLocks noChangeArrowheads="1"/>
              </p:cNvSpPr>
              <p:nvPr/>
            </p:nvSpPr>
            <p:spPr bwMode="auto">
              <a:xfrm>
                <a:off x="2107" y="2352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81" name="Oval 30"/>
              <p:cNvSpPr>
                <a:spLocks noChangeArrowheads="1"/>
              </p:cNvSpPr>
              <p:nvPr/>
            </p:nvSpPr>
            <p:spPr bwMode="auto">
              <a:xfrm>
                <a:off x="2769" y="2352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82" name="Oval 31"/>
              <p:cNvSpPr>
                <a:spLocks noChangeArrowheads="1"/>
              </p:cNvSpPr>
              <p:nvPr/>
            </p:nvSpPr>
            <p:spPr bwMode="auto">
              <a:xfrm>
                <a:off x="2971" y="2352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83" name="Oval 32"/>
              <p:cNvSpPr>
                <a:spLocks noChangeArrowheads="1"/>
              </p:cNvSpPr>
              <p:nvPr/>
            </p:nvSpPr>
            <p:spPr bwMode="auto">
              <a:xfrm>
                <a:off x="3840" y="2352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84" name="Oval 33"/>
              <p:cNvSpPr>
                <a:spLocks noChangeArrowheads="1"/>
              </p:cNvSpPr>
              <p:nvPr/>
            </p:nvSpPr>
            <p:spPr bwMode="auto">
              <a:xfrm>
                <a:off x="3633" y="2352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185" name="Line 82"/>
              <p:cNvSpPr>
                <a:spLocks noChangeShapeType="1"/>
              </p:cNvSpPr>
              <p:nvPr/>
            </p:nvSpPr>
            <p:spPr bwMode="auto">
              <a:xfrm flipV="1">
                <a:off x="1884" y="2820"/>
                <a:ext cx="408" cy="21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6" name="Line 83"/>
              <p:cNvSpPr>
                <a:spLocks noChangeShapeType="1"/>
              </p:cNvSpPr>
              <p:nvPr/>
            </p:nvSpPr>
            <p:spPr bwMode="auto">
              <a:xfrm>
                <a:off x="1584" y="2172"/>
                <a:ext cx="480" cy="21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6088" name="Line 35"/>
            <p:cNvSpPr>
              <a:spLocks noChangeShapeType="1"/>
            </p:cNvSpPr>
            <p:nvPr/>
          </p:nvSpPr>
          <p:spPr bwMode="auto">
            <a:xfrm>
              <a:off x="1728" y="1440"/>
              <a:ext cx="26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89" name="Freeform 38"/>
            <p:cNvSpPr>
              <a:spLocks/>
            </p:cNvSpPr>
            <p:nvPr/>
          </p:nvSpPr>
          <p:spPr bwMode="auto">
            <a:xfrm rot="138866">
              <a:off x="1060" y="1362"/>
              <a:ext cx="101" cy="215"/>
            </a:xfrm>
            <a:custGeom>
              <a:avLst/>
              <a:gdLst>
                <a:gd name="T0" fmla="*/ 0 w 144"/>
                <a:gd name="T1" fmla="*/ 125 h 552"/>
                <a:gd name="T2" fmla="*/ 34 w 144"/>
                <a:gd name="T3" fmla="*/ 12 h 552"/>
                <a:gd name="T4" fmla="*/ 67 w 144"/>
                <a:gd name="T5" fmla="*/ 199 h 552"/>
                <a:gd name="T6" fmla="*/ 101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0" name="Freeform 39"/>
            <p:cNvSpPr>
              <a:spLocks/>
            </p:cNvSpPr>
            <p:nvPr/>
          </p:nvSpPr>
          <p:spPr bwMode="auto">
            <a:xfrm rot="138866">
              <a:off x="1161" y="1360"/>
              <a:ext cx="101" cy="215"/>
            </a:xfrm>
            <a:custGeom>
              <a:avLst/>
              <a:gdLst>
                <a:gd name="T0" fmla="*/ 0 w 144"/>
                <a:gd name="T1" fmla="*/ 125 h 552"/>
                <a:gd name="T2" fmla="*/ 34 w 144"/>
                <a:gd name="T3" fmla="*/ 12 h 552"/>
                <a:gd name="T4" fmla="*/ 67 w 144"/>
                <a:gd name="T5" fmla="*/ 199 h 552"/>
                <a:gd name="T6" fmla="*/ 101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1" name="Freeform 40"/>
            <p:cNvSpPr>
              <a:spLocks/>
            </p:cNvSpPr>
            <p:nvPr/>
          </p:nvSpPr>
          <p:spPr bwMode="auto">
            <a:xfrm rot="138866">
              <a:off x="1262" y="1365"/>
              <a:ext cx="100" cy="215"/>
            </a:xfrm>
            <a:custGeom>
              <a:avLst/>
              <a:gdLst>
                <a:gd name="T0" fmla="*/ 0 w 144"/>
                <a:gd name="T1" fmla="*/ 125 h 552"/>
                <a:gd name="T2" fmla="*/ 33 w 144"/>
                <a:gd name="T3" fmla="*/ 12 h 552"/>
                <a:gd name="T4" fmla="*/ 67 w 144"/>
                <a:gd name="T5" fmla="*/ 199 h 552"/>
                <a:gd name="T6" fmla="*/ 100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2" name="Freeform 41"/>
            <p:cNvSpPr>
              <a:spLocks/>
            </p:cNvSpPr>
            <p:nvPr/>
          </p:nvSpPr>
          <p:spPr bwMode="auto">
            <a:xfrm rot="138866">
              <a:off x="1363" y="1350"/>
              <a:ext cx="101" cy="215"/>
            </a:xfrm>
            <a:custGeom>
              <a:avLst/>
              <a:gdLst>
                <a:gd name="T0" fmla="*/ 0 w 144"/>
                <a:gd name="T1" fmla="*/ 125 h 552"/>
                <a:gd name="T2" fmla="*/ 34 w 144"/>
                <a:gd name="T3" fmla="*/ 12 h 552"/>
                <a:gd name="T4" fmla="*/ 67 w 144"/>
                <a:gd name="T5" fmla="*/ 199 h 552"/>
                <a:gd name="T6" fmla="*/ 101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3" name="Line 42"/>
            <p:cNvSpPr>
              <a:spLocks noChangeShapeType="1"/>
            </p:cNvSpPr>
            <p:nvPr/>
          </p:nvSpPr>
          <p:spPr bwMode="auto">
            <a:xfrm>
              <a:off x="1464" y="1456"/>
              <a:ext cx="1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4" name="Line 43"/>
            <p:cNvSpPr>
              <a:spLocks noChangeShapeType="1"/>
            </p:cNvSpPr>
            <p:nvPr/>
          </p:nvSpPr>
          <p:spPr bwMode="auto">
            <a:xfrm flipH="1">
              <a:off x="960" y="1494"/>
              <a:ext cx="10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5" name="Freeform 46"/>
            <p:cNvSpPr>
              <a:spLocks/>
            </p:cNvSpPr>
            <p:nvPr/>
          </p:nvSpPr>
          <p:spPr bwMode="auto">
            <a:xfrm rot="-10566800">
              <a:off x="4884" y="1353"/>
              <a:ext cx="101" cy="215"/>
            </a:xfrm>
            <a:custGeom>
              <a:avLst/>
              <a:gdLst>
                <a:gd name="T0" fmla="*/ 0 w 144"/>
                <a:gd name="T1" fmla="*/ 125 h 552"/>
                <a:gd name="T2" fmla="*/ 34 w 144"/>
                <a:gd name="T3" fmla="*/ 12 h 552"/>
                <a:gd name="T4" fmla="*/ 67 w 144"/>
                <a:gd name="T5" fmla="*/ 199 h 552"/>
                <a:gd name="T6" fmla="*/ 101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6" name="Freeform 47"/>
            <p:cNvSpPr>
              <a:spLocks/>
            </p:cNvSpPr>
            <p:nvPr/>
          </p:nvSpPr>
          <p:spPr bwMode="auto">
            <a:xfrm rot="-10566800">
              <a:off x="4783" y="1352"/>
              <a:ext cx="101" cy="215"/>
            </a:xfrm>
            <a:custGeom>
              <a:avLst/>
              <a:gdLst>
                <a:gd name="T0" fmla="*/ 0 w 144"/>
                <a:gd name="T1" fmla="*/ 125 h 552"/>
                <a:gd name="T2" fmla="*/ 34 w 144"/>
                <a:gd name="T3" fmla="*/ 12 h 552"/>
                <a:gd name="T4" fmla="*/ 67 w 144"/>
                <a:gd name="T5" fmla="*/ 199 h 552"/>
                <a:gd name="T6" fmla="*/ 101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7" name="Freeform 48"/>
            <p:cNvSpPr>
              <a:spLocks/>
            </p:cNvSpPr>
            <p:nvPr/>
          </p:nvSpPr>
          <p:spPr bwMode="auto">
            <a:xfrm rot="-10566800">
              <a:off x="4684" y="1345"/>
              <a:ext cx="100" cy="215"/>
            </a:xfrm>
            <a:custGeom>
              <a:avLst/>
              <a:gdLst>
                <a:gd name="T0" fmla="*/ 0 w 144"/>
                <a:gd name="T1" fmla="*/ 125 h 552"/>
                <a:gd name="T2" fmla="*/ 33 w 144"/>
                <a:gd name="T3" fmla="*/ 12 h 552"/>
                <a:gd name="T4" fmla="*/ 67 w 144"/>
                <a:gd name="T5" fmla="*/ 199 h 552"/>
                <a:gd name="T6" fmla="*/ 100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8" name="Freeform 49"/>
            <p:cNvSpPr>
              <a:spLocks/>
            </p:cNvSpPr>
            <p:nvPr/>
          </p:nvSpPr>
          <p:spPr bwMode="auto">
            <a:xfrm rot="-10566800">
              <a:off x="4581" y="1357"/>
              <a:ext cx="101" cy="215"/>
            </a:xfrm>
            <a:custGeom>
              <a:avLst/>
              <a:gdLst>
                <a:gd name="T0" fmla="*/ 0 w 144"/>
                <a:gd name="T1" fmla="*/ 125 h 552"/>
                <a:gd name="T2" fmla="*/ 34 w 144"/>
                <a:gd name="T3" fmla="*/ 12 h 552"/>
                <a:gd name="T4" fmla="*/ 67 w 144"/>
                <a:gd name="T5" fmla="*/ 199 h 552"/>
                <a:gd name="T6" fmla="*/ 101 w 144"/>
                <a:gd name="T7" fmla="*/ 10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52"/>
                <a:gd name="T14" fmla="*/ 144 w 144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52">
                  <a:moveTo>
                    <a:pt x="0" y="320"/>
                  </a:moveTo>
                  <a:cubicBezTo>
                    <a:pt x="16" y="160"/>
                    <a:pt x="32" y="0"/>
                    <a:pt x="48" y="32"/>
                  </a:cubicBezTo>
                  <a:cubicBezTo>
                    <a:pt x="64" y="64"/>
                    <a:pt x="80" y="472"/>
                    <a:pt x="96" y="512"/>
                  </a:cubicBezTo>
                  <a:cubicBezTo>
                    <a:pt x="112" y="552"/>
                    <a:pt x="128" y="412"/>
                    <a:pt x="144" y="27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9" name="Line 50"/>
            <p:cNvSpPr>
              <a:spLocks noChangeShapeType="1"/>
            </p:cNvSpPr>
            <p:nvPr/>
          </p:nvSpPr>
          <p:spPr bwMode="auto">
            <a:xfrm rot="-10705666">
              <a:off x="4415" y="1465"/>
              <a:ext cx="1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0" name="Line 51"/>
            <p:cNvSpPr>
              <a:spLocks noChangeShapeType="1"/>
            </p:cNvSpPr>
            <p:nvPr/>
          </p:nvSpPr>
          <p:spPr bwMode="auto">
            <a:xfrm rot="10894334" flipH="1">
              <a:off x="4986" y="1441"/>
              <a:ext cx="10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1" name="Line 52"/>
            <p:cNvSpPr>
              <a:spLocks noChangeShapeType="1"/>
            </p:cNvSpPr>
            <p:nvPr/>
          </p:nvSpPr>
          <p:spPr bwMode="auto">
            <a:xfrm flipV="1">
              <a:off x="960" y="1056"/>
              <a:ext cx="0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2" name="Line 53"/>
            <p:cNvSpPr>
              <a:spLocks noChangeShapeType="1"/>
            </p:cNvSpPr>
            <p:nvPr/>
          </p:nvSpPr>
          <p:spPr bwMode="auto">
            <a:xfrm flipH="1">
              <a:off x="4944" y="1440"/>
              <a:ext cx="144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3" name="Line 54"/>
            <p:cNvSpPr>
              <a:spLocks noChangeShapeType="1"/>
            </p:cNvSpPr>
            <p:nvPr/>
          </p:nvSpPr>
          <p:spPr bwMode="auto">
            <a:xfrm flipH="1" flipV="1">
              <a:off x="1872" y="1200"/>
              <a:ext cx="144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4" name="Oval 57"/>
            <p:cNvSpPr>
              <a:spLocks noChangeArrowheads="1"/>
            </p:cNvSpPr>
            <p:nvPr/>
          </p:nvSpPr>
          <p:spPr bwMode="auto">
            <a:xfrm>
              <a:off x="2316" y="1200"/>
              <a:ext cx="240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05" name="Rectangle 58"/>
            <p:cNvSpPr>
              <a:spLocks noChangeArrowheads="1"/>
            </p:cNvSpPr>
            <p:nvPr/>
          </p:nvSpPr>
          <p:spPr bwMode="auto">
            <a:xfrm>
              <a:off x="2508" y="1344"/>
              <a:ext cx="96" cy="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06" name="Line 59"/>
            <p:cNvSpPr>
              <a:spLocks noChangeShapeType="1"/>
            </p:cNvSpPr>
            <p:nvPr/>
          </p:nvSpPr>
          <p:spPr bwMode="auto">
            <a:xfrm rot="529222">
              <a:off x="2519" y="1296"/>
              <a:ext cx="48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7" name="Line 60"/>
            <p:cNvSpPr>
              <a:spLocks noChangeShapeType="1"/>
            </p:cNvSpPr>
            <p:nvPr/>
          </p:nvSpPr>
          <p:spPr bwMode="auto">
            <a:xfrm flipH="1">
              <a:off x="2364" y="144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8" name="Line 61"/>
            <p:cNvSpPr>
              <a:spLocks noChangeShapeType="1"/>
            </p:cNvSpPr>
            <p:nvPr/>
          </p:nvSpPr>
          <p:spPr bwMode="auto">
            <a:xfrm flipV="1">
              <a:off x="2868" y="1152"/>
              <a:ext cx="144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09" name="Oval 64"/>
            <p:cNvSpPr>
              <a:spLocks noChangeArrowheads="1"/>
            </p:cNvSpPr>
            <p:nvPr/>
          </p:nvSpPr>
          <p:spPr bwMode="auto">
            <a:xfrm flipV="1">
              <a:off x="3168" y="1200"/>
              <a:ext cx="240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10" name="Rectangle 65"/>
            <p:cNvSpPr>
              <a:spLocks noChangeArrowheads="1"/>
            </p:cNvSpPr>
            <p:nvPr/>
          </p:nvSpPr>
          <p:spPr bwMode="auto">
            <a:xfrm flipV="1">
              <a:off x="3360" y="1248"/>
              <a:ext cx="96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11" name="Line 66"/>
            <p:cNvSpPr>
              <a:spLocks noChangeShapeType="1"/>
            </p:cNvSpPr>
            <p:nvPr/>
          </p:nvSpPr>
          <p:spPr bwMode="auto">
            <a:xfrm rot="21070778" flipV="1">
              <a:off x="3371" y="1488"/>
              <a:ext cx="48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12" name="Line 67"/>
            <p:cNvSpPr>
              <a:spLocks noChangeShapeType="1"/>
            </p:cNvSpPr>
            <p:nvPr/>
          </p:nvSpPr>
          <p:spPr bwMode="auto">
            <a:xfrm flipH="1" flipV="1">
              <a:off x="3216" y="144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13" name="Line 68"/>
            <p:cNvSpPr>
              <a:spLocks noChangeShapeType="1"/>
            </p:cNvSpPr>
            <p:nvPr/>
          </p:nvSpPr>
          <p:spPr bwMode="auto">
            <a:xfrm>
              <a:off x="3756" y="1440"/>
              <a:ext cx="144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14" name="Oval 71"/>
            <p:cNvSpPr>
              <a:spLocks noChangeArrowheads="1"/>
            </p:cNvSpPr>
            <p:nvPr/>
          </p:nvSpPr>
          <p:spPr bwMode="auto">
            <a:xfrm>
              <a:off x="4080" y="1200"/>
              <a:ext cx="240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15" name="Rectangle 72"/>
            <p:cNvSpPr>
              <a:spLocks noChangeArrowheads="1"/>
            </p:cNvSpPr>
            <p:nvPr/>
          </p:nvSpPr>
          <p:spPr bwMode="auto">
            <a:xfrm>
              <a:off x="4272" y="1344"/>
              <a:ext cx="96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16" name="Line 73"/>
            <p:cNvSpPr>
              <a:spLocks noChangeShapeType="1"/>
            </p:cNvSpPr>
            <p:nvPr/>
          </p:nvSpPr>
          <p:spPr bwMode="auto">
            <a:xfrm rot="529222">
              <a:off x="4283" y="1296"/>
              <a:ext cx="48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17" name="Line 74"/>
            <p:cNvSpPr>
              <a:spLocks noChangeShapeType="1"/>
            </p:cNvSpPr>
            <p:nvPr/>
          </p:nvSpPr>
          <p:spPr bwMode="auto">
            <a:xfrm flipH="1">
              <a:off x="4128" y="144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18" name="Line 84"/>
            <p:cNvSpPr>
              <a:spLocks noChangeShapeType="1"/>
            </p:cNvSpPr>
            <p:nvPr/>
          </p:nvSpPr>
          <p:spPr bwMode="auto">
            <a:xfrm>
              <a:off x="1934" y="1588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19" name="Line 85"/>
            <p:cNvSpPr>
              <a:spLocks noChangeShapeType="1"/>
            </p:cNvSpPr>
            <p:nvPr/>
          </p:nvSpPr>
          <p:spPr bwMode="auto">
            <a:xfrm>
              <a:off x="2386" y="1588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20" name="Line 86"/>
            <p:cNvSpPr>
              <a:spLocks noChangeShapeType="1"/>
            </p:cNvSpPr>
            <p:nvPr/>
          </p:nvSpPr>
          <p:spPr bwMode="auto">
            <a:xfrm>
              <a:off x="2674" y="1588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21" name="Line 87"/>
            <p:cNvSpPr>
              <a:spLocks noChangeShapeType="1"/>
            </p:cNvSpPr>
            <p:nvPr/>
          </p:nvSpPr>
          <p:spPr bwMode="auto">
            <a:xfrm>
              <a:off x="3066" y="1588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22" name="Line 88"/>
            <p:cNvSpPr>
              <a:spLocks noChangeShapeType="1"/>
            </p:cNvSpPr>
            <p:nvPr/>
          </p:nvSpPr>
          <p:spPr bwMode="auto">
            <a:xfrm>
              <a:off x="3458" y="1588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23" name="Line 89"/>
            <p:cNvSpPr>
              <a:spLocks noChangeShapeType="1"/>
            </p:cNvSpPr>
            <p:nvPr/>
          </p:nvSpPr>
          <p:spPr bwMode="auto">
            <a:xfrm>
              <a:off x="3893" y="1588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24" name="Text Box 90"/>
            <p:cNvSpPr txBox="1">
              <a:spLocks noChangeArrowheads="1"/>
            </p:cNvSpPr>
            <p:nvPr/>
          </p:nvSpPr>
          <p:spPr bwMode="auto">
            <a:xfrm>
              <a:off x="1847" y="1392"/>
              <a:ext cx="2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MX" sz="1400">
                  <a:solidFill>
                    <a:schemeClr val="bg1"/>
                  </a:solidFill>
                </a:rPr>
                <a:t>0</a:t>
              </a:r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46125" name="Text Box 93"/>
            <p:cNvSpPr txBox="1">
              <a:spLocks noChangeArrowheads="1"/>
            </p:cNvSpPr>
            <p:nvPr/>
          </p:nvSpPr>
          <p:spPr bwMode="auto">
            <a:xfrm>
              <a:off x="1676" y="905"/>
              <a:ext cx="3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MX" sz="1400" dirty="0" smtClean="0">
                  <a:solidFill>
                    <a:schemeClr val="bg1"/>
                  </a:solidFill>
                </a:rPr>
                <a:t>linear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6126" name="Text Box 94"/>
            <p:cNvSpPr txBox="1">
              <a:spLocks noChangeArrowheads="1"/>
            </p:cNvSpPr>
            <p:nvPr/>
          </p:nvSpPr>
          <p:spPr bwMode="auto">
            <a:xfrm>
              <a:off x="2251" y="838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400">
                  <a:solidFill>
                    <a:schemeClr val="bg1"/>
                  </a:solidFill>
                  <a:sym typeface="Symbol" charset="0"/>
                </a:rPr>
                <a:t></a:t>
              </a:r>
              <a:r>
                <a:rPr lang="es-MX" sz="2400" baseline="30000">
                  <a:solidFill>
                    <a:schemeClr val="bg1"/>
                  </a:solidFill>
                  <a:sym typeface="Symbol" charset="0"/>
                </a:rPr>
                <a:t>-</a:t>
              </a:r>
              <a:endParaRPr lang="es-ES" sz="2400" baseline="30000">
                <a:solidFill>
                  <a:schemeClr val="bg1"/>
                </a:solidFill>
              </a:endParaRPr>
            </a:p>
          </p:txBody>
        </p:sp>
        <p:sp>
          <p:nvSpPr>
            <p:cNvPr id="46127" name="Text Box 95"/>
            <p:cNvSpPr txBox="1">
              <a:spLocks noChangeArrowheads="1"/>
            </p:cNvSpPr>
            <p:nvPr/>
          </p:nvSpPr>
          <p:spPr bwMode="auto">
            <a:xfrm>
              <a:off x="3132" y="826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400">
                  <a:solidFill>
                    <a:schemeClr val="bg1"/>
                  </a:solidFill>
                  <a:sym typeface="Symbol" charset="0"/>
                </a:rPr>
                <a:t></a:t>
              </a:r>
              <a:r>
                <a:rPr lang="es-MX" sz="2400" baseline="30000">
                  <a:solidFill>
                    <a:schemeClr val="bg1"/>
                  </a:solidFill>
                  <a:sym typeface="Symbol" charset="0"/>
                </a:rPr>
                <a:t>+</a:t>
              </a:r>
              <a:endParaRPr lang="es-ES" sz="2400" baseline="30000">
                <a:solidFill>
                  <a:schemeClr val="bg1"/>
                </a:solidFill>
              </a:endParaRPr>
            </a:p>
          </p:txBody>
        </p:sp>
        <p:sp>
          <p:nvSpPr>
            <p:cNvPr id="46128" name="Text Box 96"/>
            <p:cNvSpPr txBox="1">
              <a:spLocks noChangeArrowheads="1"/>
            </p:cNvSpPr>
            <p:nvPr/>
          </p:nvSpPr>
          <p:spPr bwMode="auto">
            <a:xfrm>
              <a:off x="4025" y="838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2400">
                  <a:solidFill>
                    <a:schemeClr val="bg1"/>
                  </a:solidFill>
                  <a:sym typeface="Symbol" charset="0"/>
                </a:rPr>
                <a:t></a:t>
              </a:r>
              <a:r>
                <a:rPr lang="es-MX" sz="2400" baseline="30000">
                  <a:solidFill>
                    <a:schemeClr val="bg1"/>
                  </a:solidFill>
                  <a:sym typeface="Symbol" charset="0"/>
                </a:rPr>
                <a:t>-</a:t>
              </a:r>
              <a:endParaRPr lang="es-ES" sz="2400" baseline="30000">
                <a:solidFill>
                  <a:schemeClr val="bg1"/>
                </a:solidFill>
              </a:endParaRPr>
            </a:p>
          </p:txBody>
        </p:sp>
        <p:sp>
          <p:nvSpPr>
            <p:cNvPr id="46129" name="Text Box 97"/>
            <p:cNvSpPr txBox="1">
              <a:spLocks noChangeArrowheads="1"/>
            </p:cNvSpPr>
            <p:nvPr/>
          </p:nvSpPr>
          <p:spPr bwMode="auto">
            <a:xfrm>
              <a:off x="2684" y="905"/>
              <a:ext cx="3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MX" sz="1400" dirty="0" smtClean="0">
                  <a:solidFill>
                    <a:schemeClr val="bg1"/>
                  </a:solidFill>
                </a:rPr>
                <a:t>linear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6130" name="Text Box 98"/>
            <p:cNvSpPr txBox="1">
              <a:spLocks noChangeArrowheads="1"/>
            </p:cNvSpPr>
            <p:nvPr/>
          </p:nvSpPr>
          <p:spPr bwMode="auto">
            <a:xfrm>
              <a:off x="3584" y="934"/>
              <a:ext cx="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MX" sz="1400" dirty="0" smtClean="0">
                  <a:solidFill>
                    <a:schemeClr val="bg1"/>
                  </a:solidFill>
                </a:rPr>
                <a:t>linear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6131" name="Line 107"/>
            <p:cNvSpPr>
              <a:spLocks noChangeShapeType="1"/>
            </p:cNvSpPr>
            <p:nvPr/>
          </p:nvSpPr>
          <p:spPr bwMode="auto">
            <a:xfrm>
              <a:off x="2004" y="1416"/>
              <a:ext cx="0" cy="190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32" name="Line 108"/>
            <p:cNvSpPr>
              <a:spLocks noChangeShapeType="1"/>
            </p:cNvSpPr>
            <p:nvPr/>
          </p:nvSpPr>
          <p:spPr bwMode="auto">
            <a:xfrm>
              <a:off x="2436" y="1452"/>
              <a:ext cx="0" cy="18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33" name="Line 109"/>
            <p:cNvSpPr>
              <a:spLocks noChangeShapeType="1"/>
            </p:cNvSpPr>
            <p:nvPr/>
          </p:nvSpPr>
          <p:spPr bwMode="auto">
            <a:xfrm>
              <a:off x="2880" y="1452"/>
              <a:ext cx="0" cy="18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34" name="Line 110"/>
            <p:cNvSpPr>
              <a:spLocks noChangeShapeType="1"/>
            </p:cNvSpPr>
            <p:nvPr/>
          </p:nvSpPr>
          <p:spPr bwMode="auto">
            <a:xfrm>
              <a:off x="3312" y="1440"/>
              <a:ext cx="0" cy="18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35" name="Line 111"/>
            <p:cNvSpPr>
              <a:spLocks noChangeShapeType="1"/>
            </p:cNvSpPr>
            <p:nvPr/>
          </p:nvSpPr>
          <p:spPr bwMode="auto">
            <a:xfrm flipH="1">
              <a:off x="3732" y="1452"/>
              <a:ext cx="12" cy="18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36" name="Line 112"/>
            <p:cNvSpPr>
              <a:spLocks noChangeShapeType="1"/>
            </p:cNvSpPr>
            <p:nvPr/>
          </p:nvSpPr>
          <p:spPr bwMode="auto">
            <a:xfrm>
              <a:off x="4200" y="1440"/>
              <a:ext cx="0" cy="18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37" name="Line 3"/>
            <p:cNvSpPr>
              <a:spLocks noChangeShapeType="1"/>
            </p:cNvSpPr>
            <p:nvPr/>
          </p:nvSpPr>
          <p:spPr bwMode="auto">
            <a:xfrm flipV="1">
              <a:off x="864" y="2184"/>
              <a:ext cx="0" cy="115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138" name="Text Box 13"/>
            <p:cNvSpPr txBox="1">
              <a:spLocks noChangeArrowheads="1"/>
            </p:cNvSpPr>
            <p:nvPr/>
          </p:nvSpPr>
          <p:spPr bwMode="auto">
            <a:xfrm rot="-5467527">
              <a:off x="238" y="268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dirty="0" err="1" smtClean="0">
                  <a:solidFill>
                    <a:schemeClr val="bg1"/>
                  </a:solidFill>
                </a:rPr>
                <a:t>Energy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sp>
          <p:nvSpPr>
            <p:cNvPr id="46139" name="Text Box 77"/>
            <p:cNvSpPr txBox="1">
              <a:spLocks noChangeArrowheads="1"/>
            </p:cNvSpPr>
            <p:nvPr/>
          </p:nvSpPr>
          <p:spPr bwMode="auto">
            <a:xfrm>
              <a:off x="2436" y="37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dirty="0" smtClean="0">
                  <a:solidFill>
                    <a:schemeClr val="bg1"/>
                  </a:solidFill>
                </a:rPr>
                <a:t>Position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6140" name="Group 119"/>
            <p:cNvGrpSpPr>
              <a:grpSpLocks/>
            </p:cNvGrpSpPr>
            <p:nvPr/>
          </p:nvGrpSpPr>
          <p:grpSpPr bwMode="auto">
            <a:xfrm>
              <a:off x="864" y="3292"/>
              <a:ext cx="4057" cy="411"/>
              <a:chOff x="864" y="3652"/>
              <a:chExt cx="4057" cy="411"/>
            </a:xfrm>
          </p:grpSpPr>
          <p:sp>
            <p:nvSpPr>
              <p:cNvPr id="46148" name="Line 81"/>
              <p:cNvSpPr>
                <a:spLocks noChangeShapeType="1"/>
              </p:cNvSpPr>
              <p:nvPr/>
            </p:nvSpPr>
            <p:spPr bwMode="auto">
              <a:xfrm>
                <a:off x="864" y="3696"/>
                <a:ext cx="388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49" name="Text Box 91"/>
              <p:cNvSpPr txBox="1">
                <a:spLocks noChangeArrowheads="1"/>
              </p:cNvSpPr>
              <p:nvPr/>
            </p:nvSpPr>
            <p:spPr bwMode="auto">
              <a:xfrm>
                <a:off x="2220" y="3852"/>
                <a:ext cx="4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8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50" name="Text Box 100"/>
              <p:cNvSpPr txBox="1">
                <a:spLocks noChangeArrowheads="1"/>
              </p:cNvSpPr>
              <p:nvPr/>
            </p:nvSpPr>
            <p:spPr bwMode="auto">
              <a:xfrm>
                <a:off x="4702" y="3761"/>
                <a:ext cx="21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2400">
                    <a:solidFill>
                      <a:schemeClr val="bg1"/>
                    </a:solidFill>
                  </a:rPr>
                  <a:t>z</a:t>
                </a:r>
                <a:endParaRPr lang="es-E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51" name="Line 101"/>
              <p:cNvSpPr>
                <a:spLocks noChangeShapeType="1"/>
              </p:cNvSpPr>
              <p:nvPr/>
            </p:nvSpPr>
            <p:spPr bwMode="auto">
              <a:xfrm>
                <a:off x="2006" y="3652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2" name="Line 102"/>
              <p:cNvSpPr>
                <a:spLocks noChangeShapeType="1"/>
              </p:cNvSpPr>
              <p:nvPr/>
            </p:nvSpPr>
            <p:spPr bwMode="auto">
              <a:xfrm>
                <a:off x="2434" y="3652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3" name="Line 103"/>
              <p:cNvSpPr>
                <a:spLocks noChangeShapeType="1"/>
              </p:cNvSpPr>
              <p:nvPr/>
            </p:nvSpPr>
            <p:spPr bwMode="auto">
              <a:xfrm>
                <a:off x="2866" y="3652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4" name="Line 104"/>
              <p:cNvSpPr>
                <a:spLocks noChangeShapeType="1"/>
              </p:cNvSpPr>
              <p:nvPr/>
            </p:nvSpPr>
            <p:spPr bwMode="auto">
              <a:xfrm>
                <a:off x="3318" y="3652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5" name="Line 105"/>
              <p:cNvSpPr>
                <a:spLocks noChangeShapeType="1"/>
              </p:cNvSpPr>
              <p:nvPr/>
            </p:nvSpPr>
            <p:spPr bwMode="auto">
              <a:xfrm>
                <a:off x="3746" y="3652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6" name="Line 106"/>
              <p:cNvSpPr>
                <a:spLocks noChangeShapeType="1"/>
              </p:cNvSpPr>
              <p:nvPr/>
            </p:nvSpPr>
            <p:spPr bwMode="auto">
              <a:xfrm>
                <a:off x="4205" y="3652"/>
                <a:ext cx="0" cy="7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7" name="Text Box 113"/>
              <p:cNvSpPr txBox="1">
                <a:spLocks noChangeArrowheads="1"/>
              </p:cNvSpPr>
              <p:nvPr/>
            </p:nvSpPr>
            <p:spPr bwMode="auto">
              <a:xfrm>
                <a:off x="1788" y="3852"/>
                <a:ext cx="4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0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58" name="Text Box 114"/>
              <p:cNvSpPr txBox="1">
                <a:spLocks noChangeArrowheads="1"/>
              </p:cNvSpPr>
              <p:nvPr/>
            </p:nvSpPr>
            <p:spPr bwMode="auto">
              <a:xfrm>
                <a:off x="2674" y="3852"/>
                <a:ext cx="4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4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59" name="Text Box 115"/>
              <p:cNvSpPr txBox="1">
                <a:spLocks noChangeArrowheads="1"/>
              </p:cNvSpPr>
              <p:nvPr/>
            </p:nvSpPr>
            <p:spPr bwMode="auto">
              <a:xfrm>
                <a:off x="3096" y="3852"/>
                <a:ext cx="4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3</a:t>
                </a: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8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60" name="Text Box 116"/>
              <p:cNvSpPr txBox="1">
                <a:spLocks noChangeArrowheads="1"/>
              </p:cNvSpPr>
              <p:nvPr/>
            </p:nvSpPr>
            <p:spPr bwMode="auto">
              <a:xfrm>
                <a:off x="3528" y="3852"/>
                <a:ext cx="4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2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61" name="Text Box 117"/>
              <p:cNvSpPr txBox="1">
                <a:spLocks noChangeArrowheads="1"/>
              </p:cNvSpPr>
              <p:nvPr/>
            </p:nvSpPr>
            <p:spPr bwMode="auto">
              <a:xfrm>
                <a:off x="3132" y="3852"/>
                <a:ext cx="4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3</a:t>
                </a: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8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6162" name="Text Box 118"/>
              <p:cNvSpPr txBox="1">
                <a:spLocks noChangeArrowheads="1"/>
              </p:cNvSpPr>
              <p:nvPr/>
            </p:nvSpPr>
            <p:spPr bwMode="auto">
              <a:xfrm>
                <a:off x="3996" y="3852"/>
                <a:ext cx="435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5</a:t>
                </a:r>
                <a:r>
                  <a:rPr lang="es-ES" sz="1600">
                    <a:solidFill>
                      <a:schemeClr val="bg1"/>
                    </a:solidFill>
                    <a:sym typeface="Symbol" charset="0"/>
                  </a:rPr>
                  <a:t></a:t>
                </a:r>
                <a:r>
                  <a:rPr lang="es-MX" sz="1600">
                    <a:solidFill>
                      <a:schemeClr val="bg1"/>
                    </a:solidFill>
                    <a:sym typeface="Symbol" charset="0"/>
                  </a:rPr>
                  <a:t>8</a:t>
                </a:r>
                <a:endParaRPr lang="es-E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141" name="Rectangle 123"/>
            <p:cNvSpPr>
              <a:spLocks noChangeArrowheads="1"/>
            </p:cNvSpPr>
            <p:nvPr/>
          </p:nvSpPr>
          <p:spPr bwMode="auto">
            <a:xfrm>
              <a:off x="4500" y="2184"/>
              <a:ext cx="252" cy="6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42" name="Rectangle 125"/>
            <p:cNvSpPr>
              <a:spLocks noChangeArrowheads="1"/>
            </p:cNvSpPr>
            <p:nvPr/>
          </p:nvSpPr>
          <p:spPr bwMode="auto">
            <a:xfrm>
              <a:off x="2250" y="1416"/>
              <a:ext cx="6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43" name="Rectangle 126"/>
            <p:cNvSpPr>
              <a:spLocks noChangeArrowheads="1"/>
            </p:cNvSpPr>
            <p:nvPr/>
          </p:nvSpPr>
          <p:spPr bwMode="auto">
            <a:xfrm>
              <a:off x="2325" y="1422"/>
              <a:ext cx="6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44" name="Rectangle 127"/>
            <p:cNvSpPr>
              <a:spLocks noChangeArrowheads="1"/>
            </p:cNvSpPr>
            <p:nvPr/>
          </p:nvSpPr>
          <p:spPr bwMode="auto">
            <a:xfrm>
              <a:off x="3114" y="1416"/>
              <a:ext cx="48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45" name="Rectangle 128"/>
            <p:cNvSpPr>
              <a:spLocks noChangeArrowheads="1"/>
            </p:cNvSpPr>
            <p:nvPr/>
          </p:nvSpPr>
          <p:spPr bwMode="auto">
            <a:xfrm>
              <a:off x="3177" y="1413"/>
              <a:ext cx="48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46" name="Rectangle 129"/>
            <p:cNvSpPr>
              <a:spLocks noChangeArrowheads="1"/>
            </p:cNvSpPr>
            <p:nvPr/>
          </p:nvSpPr>
          <p:spPr bwMode="auto">
            <a:xfrm>
              <a:off x="4026" y="1410"/>
              <a:ext cx="48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6147" name="Rectangle 130"/>
            <p:cNvSpPr>
              <a:spLocks noChangeArrowheads="1"/>
            </p:cNvSpPr>
            <p:nvPr/>
          </p:nvSpPr>
          <p:spPr bwMode="auto">
            <a:xfrm>
              <a:off x="4089" y="1410"/>
              <a:ext cx="48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pic>
        <p:nvPicPr>
          <p:cNvPr id="1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8296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7106" name="Rectangle 54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7183" name="Text Box 31"/>
            <p:cNvSpPr txBox="1">
              <a:spLocks noChangeArrowheads="1"/>
            </p:cNvSpPr>
            <p:nvPr/>
          </p:nvSpPr>
          <p:spPr bwMode="auto">
            <a:xfrm>
              <a:off x="6762750" y="5189538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1800">
                  <a:solidFill>
                    <a:schemeClr val="bg1"/>
                  </a:solidFill>
                </a:rPr>
                <a:t>z</a:t>
              </a:r>
              <a:endParaRPr lang="es-ES" sz="1800">
                <a:solidFill>
                  <a:schemeClr val="bg1"/>
                </a:solidFill>
              </a:endParaRPr>
            </a:p>
          </p:txBody>
        </p:sp>
        <p:sp>
          <p:nvSpPr>
            <p:cNvPr id="47108" name="Line 33"/>
            <p:cNvSpPr>
              <a:spLocks noChangeShapeType="1"/>
            </p:cNvSpPr>
            <p:nvPr/>
          </p:nvSpPr>
          <p:spPr bwMode="auto">
            <a:xfrm flipV="1">
              <a:off x="2876550" y="1724025"/>
              <a:ext cx="0" cy="36004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09" name="Text Box 34"/>
            <p:cNvSpPr txBox="1">
              <a:spLocks noChangeArrowheads="1"/>
            </p:cNvSpPr>
            <p:nvPr/>
          </p:nvSpPr>
          <p:spPr bwMode="auto">
            <a:xfrm rot="-5467527">
              <a:off x="1903413" y="3201988"/>
              <a:ext cx="1403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dirty="0" err="1" smtClean="0">
                  <a:solidFill>
                    <a:schemeClr val="bg1"/>
                  </a:solidFill>
                </a:rPr>
                <a:t>Energy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  <p:sp>
          <p:nvSpPr>
            <p:cNvPr id="47110" name="Line 35"/>
            <p:cNvSpPr>
              <a:spLocks noChangeShapeType="1"/>
            </p:cNvSpPr>
            <p:nvPr/>
          </p:nvSpPr>
          <p:spPr bwMode="auto">
            <a:xfrm>
              <a:off x="2876550" y="5334000"/>
              <a:ext cx="38290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1" name="Line 36"/>
            <p:cNvSpPr>
              <a:spLocks noChangeShapeType="1"/>
            </p:cNvSpPr>
            <p:nvPr/>
          </p:nvSpPr>
          <p:spPr bwMode="auto">
            <a:xfrm>
              <a:off x="3962400" y="5284788"/>
              <a:ext cx="0" cy="968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2" name="Line 37"/>
            <p:cNvSpPr>
              <a:spLocks noChangeShapeType="1"/>
            </p:cNvSpPr>
            <p:nvPr/>
          </p:nvSpPr>
          <p:spPr bwMode="auto">
            <a:xfrm>
              <a:off x="4476750" y="5284788"/>
              <a:ext cx="0" cy="968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3" name="Line 38"/>
            <p:cNvSpPr>
              <a:spLocks noChangeShapeType="1"/>
            </p:cNvSpPr>
            <p:nvPr/>
          </p:nvSpPr>
          <p:spPr bwMode="auto">
            <a:xfrm>
              <a:off x="4991100" y="5284788"/>
              <a:ext cx="0" cy="968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4" name="Line 39"/>
            <p:cNvSpPr>
              <a:spLocks noChangeShapeType="1"/>
            </p:cNvSpPr>
            <p:nvPr/>
          </p:nvSpPr>
          <p:spPr bwMode="auto">
            <a:xfrm>
              <a:off x="5562600" y="5284788"/>
              <a:ext cx="0" cy="968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5" name="Line 40"/>
            <p:cNvSpPr>
              <a:spLocks noChangeShapeType="1"/>
            </p:cNvSpPr>
            <p:nvPr/>
          </p:nvSpPr>
          <p:spPr bwMode="auto">
            <a:xfrm>
              <a:off x="6076950" y="5284788"/>
              <a:ext cx="0" cy="968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116" name="Text Box 41"/>
            <p:cNvSpPr txBox="1">
              <a:spLocks noChangeArrowheads="1"/>
            </p:cNvSpPr>
            <p:nvPr/>
          </p:nvSpPr>
          <p:spPr bwMode="auto">
            <a:xfrm>
              <a:off x="3733800" y="5457825"/>
              <a:ext cx="457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400">
                  <a:solidFill>
                    <a:schemeClr val="bg1"/>
                  </a:solidFill>
                  <a:sym typeface="Symbol" charset="0"/>
                </a:rPr>
                <a:t></a:t>
              </a:r>
              <a:r>
                <a:rPr lang="es-MX" sz="1400">
                  <a:solidFill>
                    <a:schemeClr val="bg1"/>
                  </a:solidFill>
                  <a:sym typeface="Symbol" charset="0"/>
                </a:rPr>
                <a:t>8</a:t>
              </a:r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47117" name="Text Box 42"/>
            <p:cNvSpPr txBox="1">
              <a:spLocks noChangeArrowheads="1"/>
            </p:cNvSpPr>
            <p:nvPr/>
          </p:nvSpPr>
          <p:spPr bwMode="auto">
            <a:xfrm>
              <a:off x="4248150" y="5476875"/>
              <a:ext cx="419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400">
                  <a:solidFill>
                    <a:schemeClr val="bg1"/>
                  </a:solidFill>
                  <a:sym typeface="Symbol" charset="0"/>
                </a:rPr>
                <a:t></a:t>
              </a:r>
              <a:r>
                <a:rPr lang="es-MX" sz="1400">
                  <a:solidFill>
                    <a:schemeClr val="bg1"/>
                  </a:solidFill>
                  <a:sym typeface="Symbol" charset="0"/>
                </a:rPr>
                <a:t>4</a:t>
              </a:r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47118" name="Text Box 43"/>
            <p:cNvSpPr txBox="1">
              <a:spLocks noChangeArrowheads="1"/>
            </p:cNvSpPr>
            <p:nvPr/>
          </p:nvSpPr>
          <p:spPr bwMode="auto">
            <a:xfrm>
              <a:off x="4743450" y="5476875"/>
              <a:ext cx="609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1400">
                  <a:solidFill>
                    <a:schemeClr val="bg1"/>
                  </a:solidFill>
                  <a:sym typeface="Symbol" charset="0"/>
                </a:rPr>
                <a:t>3</a:t>
              </a:r>
              <a:r>
                <a:rPr lang="es-ES" sz="1400">
                  <a:solidFill>
                    <a:schemeClr val="bg1"/>
                  </a:solidFill>
                  <a:sym typeface="Symbol" charset="0"/>
                </a:rPr>
                <a:t></a:t>
              </a:r>
              <a:r>
                <a:rPr lang="es-MX" sz="1400">
                  <a:solidFill>
                    <a:schemeClr val="bg1"/>
                  </a:solidFill>
                  <a:sym typeface="Symbol" charset="0"/>
                </a:rPr>
                <a:t>8</a:t>
              </a:r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47119" name="Text Box 44"/>
            <p:cNvSpPr txBox="1">
              <a:spLocks noChangeArrowheads="1"/>
            </p:cNvSpPr>
            <p:nvPr/>
          </p:nvSpPr>
          <p:spPr bwMode="auto">
            <a:xfrm>
              <a:off x="5334000" y="5478463"/>
              <a:ext cx="4953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1400">
                  <a:solidFill>
                    <a:schemeClr val="bg1"/>
                  </a:solidFill>
                  <a:sym typeface="Symbol" charset="0"/>
                </a:rPr>
                <a:t></a:t>
              </a:r>
              <a:r>
                <a:rPr lang="es-MX" sz="1400">
                  <a:solidFill>
                    <a:schemeClr val="bg1"/>
                  </a:solidFill>
                  <a:sym typeface="Symbol" charset="0"/>
                </a:rPr>
                <a:t>2</a:t>
              </a:r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47120" name="Text Box 45"/>
            <p:cNvSpPr txBox="1">
              <a:spLocks noChangeArrowheads="1"/>
            </p:cNvSpPr>
            <p:nvPr/>
          </p:nvSpPr>
          <p:spPr bwMode="auto">
            <a:xfrm>
              <a:off x="5772150" y="5476875"/>
              <a:ext cx="609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1400">
                  <a:solidFill>
                    <a:schemeClr val="bg1"/>
                  </a:solidFill>
                  <a:sym typeface="Symbol" charset="0"/>
                </a:rPr>
                <a:t>5</a:t>
              </a:r>
              <a:r>
                <a:rPr lang="es-ES" sz="1400">
                  <a:solidFill>
                    <a:schemeClr val="bg1"/>
                  </a:solidFill>
                  <a:sym typeface="Symbol" charset="0"/>
                </a:rPr>
                <a:t></a:t>
              </a:r>
              <a:r>
                <a:rPr lang="es-MX" sz="1400">
                  <a:solidFill>
                    <a:schemeClr val="bg1"/>
                  </a:solidFill>
                  <a:sym typeface="Symbol" charset="0"/>
                </a:rPr>
                <a:t>8</a:t>
              </a:r>
              <a:endParaRPr lang="es-ES" sz="1400">
                <a:solidFill>
                  <a:schemeClr val="bg1"/>
                </a:solidFill>
              </a:endParaRPr>
            </a:p>
          </p:txBody>
        </p:sp>
        <p:sp>
          <p:nvSpPr>
            <p:cNvPr id="177198" name="Line 46"/>
            <p:cNvSpPr>
              <a:spLocks noChangeShapeType="1"/>
            </p:cNvSpPr>
            <p:nvPr/>
          </p:nvSpPr>
          <p:spPr bwMode="auto">
            <a:xfrm>
              <a:off x="3505200" y="2020888"/>
              <a:ext cx="3143250" cy="15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7199" name="Line 47"/>
            <p:cNvSpPr>
              <a:spLocks noChangeShapeType="1"/>
            </p:cNvSpPr>
            <p:nvPr/>
          </p:nvSpPr>
          <p:spPr bwMode="auto">
            <a:xfrm flipH="1" flipV="1">
              <a:off x="4972050" y="2044700"/>
              <a:ext cx="4763" cy="184943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7200" name="Line 48"/>
            <p:cNvSpPr>
              <a:spLocks noChangeShapeType="1"/>
            </p:cNvSpPr>
            <p:nvPr/>
          </p:nvSpPr>
          <p:spPr bwMode="auto">
            <a:xfrm>
              <a:off x="5076825" y="2020888"/>
              <a:ext cx="1588" cy="249713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7201" name="Line 49"/>
            <p:cNvSpPr>
              <a:spLocks noChangeShapeType="1"/>
            </p:cNvSpPr>
            <p:nvPr/>
          </p:nvSpPr>
          <p:spPr bwMode="auto">
            <a:xfrm flipV="1">
              <a:off x="6048375" y="2020888"/>
              <a:ext cx="1588" cy="18732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7202" name="Line 50"/>
            <p:cNvSpPr>
              <a:spLocks noChangeShapeType="1"/>
            </p:cNvSpPr>
            <p:nvPr/>
          </p:nvSpPr>
          <p:spPr bwMode="auto">
            <a:xfrm>
              <a:off x="6148388" y="2020888"/>
              <a:ext cx="1587" cy="249713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47126" name="Group 57"/>
            <p:cNvGrpSpPr>
              <a:grpSpLocks/>
            </p:cNvGrpSpPr>
            <p:nvPr/>
          </p:nvGrpSpPr>
          <p:grpSpPr bwMode="auto">
            <a:xfrm>
              <a:off x="3505200" y="3894138"/>
              <a:ext cx="3228975" cy="1182687"/>
              <a:chOff x="2208" y="2453"/>
              <a:chExt cx="2034" cy="745"/>
            </a:xfrm>
          </p:grpSpPr>
          <p:sp>
            <p:nvSpPr>
              <p:cNvPr id="47129" name="Text Box 2"/>
              <p:cNvSpPr txBox="1">
                <a:spLocks noChangeArrowheads="1"/>
              </p:cNvSpPr>
              <p:nvPr/>
            </p:nvSpPr>
            <p:spPr bwMode="auto">
              <a:xfrm>
                <a:off x="2388" y="2967"/>
                <a:ext cx="3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800">
                    <a:solidFill>
                      <a:schemeClr val="bg1"/>
                    </a:solidFill>
                  </a:rPr>
                  <a:t>g</a:t>
                </a:r>
                <a:r>
                  <a:rPr lang="es-MX" sz="1800" baseline="-25000">
                    <a:solidFill>
                      <a:schemeClr val="bg1"/>
                    </a:solidFill>
                  </a:rPr>
                  <a:t>-</a:t>
                </a:r>
                <a:r>
                  <a:rPr lang="es-MX" sz="1800" baseline="-25000">
                    <a:solidFill>
                      <a:schemeClr val="bg1"/>
                    </a:solidFill>
                    <a:cs typeface="Times New Roman" charset="0"/>
                  </a:rPr>
                  <a:t>½</a:t>
                </a:r>
                <a:endParaRPr lang="es-ES" sz="1800" baseline="-25000">
                  <a:solidFill>
                    <a:schemeClr val="bg1"/>
                  </a:solidFill>
                </a:endParaRPr>
              </a:p>
            </p:txBody>
          </p:sp>
          <p:sp>
            <p:nvSpPr>
              <p:cNvPr id="47130" name="Text Box 3"/>
              <p:cNvSpPr txBox="1">
                <a:spLocks noChangeArrowheads="1"/>
              </p:cNvSpPr>
              <p:nvPr/>
            </p:nvSpPr>
            <p:spPr bwMode="auto">
              <a:xfrm>
                <a:off x="3000" y="2967"/>
                <a:ext cx="3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1800">
                    <a:solidFill>
                      <a:schemeClr val="bg1"/>
                    </a:solidFill>
                  </a:rPr>
                  <a:t>g</a:t>
                </a:r>
                <a:r>
                  <a:rPr lang="es-MX" sz="1800" baseline="-25000">
                    <a:solidFill>
                      <a:schemeClr val="bg1"/>
                    </a:solidFill>
                  </a:rPr>
                  <a:t>+</a:t>
                </a:r>
                <a:r>
                  <a:rPr lang="es-MX" sz="1800" baseline="-25000">
                    <a:solidFill>
                      <a:schemeClr val="bg1"/>
                    </a:solidFill>
                    <a:cs typeface="Times New Roman" charset="0"/>
                  </a:rPr>
                  <a:t>½</a:t>
                </a:r>
                <a:endParaRPr lang="es-ES" sz="1800" baseline="-25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7131" name="Group 55"/>
              <p:cNvGrpSpPr>
                <a:grpSpLocks/>
              </p:cNvGrpSpPr>
              <p:nvPr/>
            </p:nvGrpSpPr>
            <p:grpSpPr bwMode="auto">
              <a:xfrm>
                <a:off x="2208" y="2453"/>
                <a:ext cx="2034" cy="529"/>
                <a:chOff x="2400" y="2352"/>
                <a:chExt cx="2712" cy="840"/>
              </a:xfrm>
            </p:grpSpPr>
            <p:grpSp>
              <p:nvGrpSpPr>
                <p:cNvPr id="47132" name="Group 4"/>
                <p:cNvGrpSpPr>
                  <a:grpSpLocks/>
                </p:cNvGrpSpPr>
                <p:nvPr/>
              </p:nvGrpSpPr>
              <p:grpSpPr bwMode="auto">
                <a:xfrm>
                  <a:off x="2400" y="2352"/>
                  <a:ext cx="2592" cy="768"/>
                  <a:chOff x="1776" y="2832"/>
                  <a:chExt cx="2592" cy="768"/>
                </a:xfrm>
              </p:grpSpPr>
              <p:sp>
                <p:nvSpPr>
                  <p:cNvPr id="47157" name="Freeform 5"/>
                  <p:cNvSpPr>
                    <a:spLocks/>
                  </p:cNvSpPr>
                  <p:nvPr/>
                </p:nvSpPr>
                <p:spPr bwMode="auto">
                  <a:xfrm>
                    <a:off x="1776" y="2832"/>
                    <a:ext cx="864" cy="384"/>
                  </a:xfrm>
                  <a:custGeom>
                    <a:avLst/>
                    <a:gdLst>
                      <a:gd name="T0" fmla="*/ 0 w 864"/>
                      <a:gd name="T1" fmla="*/ 384 h 384"/>
                      <a:gd name="T2" fmla="*/ 432 w 864"/>
                      <a:gd name="T3" fmla="*/ 0 h 384"/>
                      <a:gd name="T4" fmla="*/ 864 w 864"/>
                      <a:gd name="T5" fmla="*/ 384 h 384"/>
                      <a:gd name="T6" fmla="*/ 0 60000 65536"/>
                      <a:gd name="T7" fmla="*/ 0 60000 65536"/>
                      <a:gd name="T8" fmla="*/ 0 60000 65536"/>
                      <a:gd name="T9" fmla="*/ 0 w 864"/>
                      <a:gd name="T10" fmla="*/ 0 h 384"/>
                      <a:gd name="T11" fmla="*/ 864 w 86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4" h="384">
                        <a:moveTo>
                          <a:pt x="0" y="384"/>
                        </a:moveTo>
                        <a:cubicBezTo>
                          <a:pt x="144" y="192"/>
                          <a:pt x="288" y="0"/>
                          <a:pt x="432" y="0"/>
                        </a:cubicBezTo>
                        <a:cubicBezTo>
                          <a:pt x="576" y="0"/>
                          <a:pt x="720" y="192"/>
                          <a:pt x="864" y="38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7158" name="Freeform 6"/>
                  <p:cNvSpPr>
                    <a:spLocks/>
                  </p:cNvSpPr>
                  <p:nvPr/>
                </p:nvSpPr>
                <p:spPr bwMode="auto">
                  <a:xfrm flipV="1">
                    <a:off x="2640" y="3216"/>
                    <a:ext cx="864" cy="384"/>
                  </a:xfrm>
                  <a:custGeom>
                    <a:avLst/>
                    <a:gdLst>
                      <a:gd name="T0" fmla="*/ 0 w 864"/>
                      <a:gd name="T1" fmla="*/ 384 h 384"/>
                      <a:gd name="T2" fmla="*/ 432 w 864"/>
                      <a:gd name="T3" fmla="*/ 0 h 384"/>
                      <a:gd name="T4" fmla="*/ 864 w 864"/>
                      <a:gd name="T5" fmla="*/ 384 h 384"/>
                      <a:gd name="T6" fmla="*/ 0 60000 65536"/>
                      <a:gd name="T7" fmla="*/ 0 60000 65536"/>
                      <a:gd name="T8" fmla="*/ 0 60000 65536"/>
                      <a:gd name="T9" fmla="*/ 0 w 864"/>
                      <a:gd name="T10" fmla="*/ 0 h 384"/>
                      <a:gd name="T11" fmla="*/ 864 w 86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4" h="384">
                        <a:moveTo>
                          <a:pt x="0" y="384"/>
                        </a:moveTo>
                        <a:cubicBezTo>
                          <a:pt x="144" y="192"/>
                          <a:pt x="288" y="0"/>
                          <a:pt x="432" y="0"/>
                        </a:cubicBezTo>
                        <a:cubicBezTo>
                          <a:pt x="576" y="0"/>
                          <a:pt x="720" y="192"/>
                          <a:pt x="864" y="38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7159" name="Freeform 7"/>
                  <p:cNvSpPr>
                    <a:spLocks/>
                  </p:cNvSpPr>
                  <p:nvPr/>
                </p:nvSpPr>
                <p:spPr bwMode="auto">
                  <a:xfrm>
                    <a:off x="3504" y="2832"/>
                    <a:ext cx="864" cy="384"/>
                  </a:xfrm>
                  <a:custGeom>
                    <a:avLst/>
                    <a:gdLst>
                      <a:gd name="T0" fmla="*/ 0 w 864"/>
                      <a:gd name="T1" fmla="*/ 384 h 384"/>
                      <a:gd name="T2" fmla="*/ 432 w 864"/>
                      <a:gd name="T3" fmla="*/ 0 h 384"/>
                      <a:gd name="T4" fmla="*/ 864 w 864"/>
                      <a:gd name="T5" fmla="*/ 384 h 384"/>
                      <a:gd name="T6" fmla="*/ 0 60000 65536"/>
                      <a:gd name="T7" fmla="*/ 0 60000 65536"/>
                      <a:gd name="T8" fmla="*/ 0 60000 65536"/>
                      <a:gd name="T9" fmla="*/ 0 w 864"/>
                      <a:gd name="T10" fmla="*/ 0 h 384"/>
                      <a:gd name="T11" fmla="*/ 864 w 86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4" h="384">
                        <a:moveTo>
                          <a:pt x="0" y="384"/>
                        </a:moveTo>
                        <a:cubicBezTo>
                          <a:pt x="144" y="192"/>
                          <a:pt x="288" y="0"/>
                          <a:pt x="432" y="0"/>
                        </a:cubicBezTo>
                        <a:cubicBezTo>
                          <a:pt x="576" y="0"/>
                          <a:pt x="720" y="192"/>
                          <a:pt x="864" y="38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7133" name="Group 8"/>
                <p:cNvGrpSpPr>
                  <a:grpSpLocks/>
                </p:cNvGrpSpPr>
                <p:nvPr/>
              </p:nvGrpSpPr>
              <p:grpSpPr bwMode="auto">
                <a:xfrm flipV="1">
                  <a:off x="2400" y="2352"/>
                  <a:ext cx="2592" cy="768"/>
                  <a:chOff x="1776" y="2832"/>
                  <a:chExt cx="2592" cy="768"/>
                </a:xfrm>
              </p:grpSpPr>
              <p:sp>
                <p:nvSpPr>
                  <p:cNvPr id="47154" name="Freeform 9"/>
                  <p:cNvSpPr>
                    <a:spLocks/>
                  </p:cNvSpPr>
                  <p:nvPr/>
                </p:nvSpPr>
                <p:spPr bwMode="auto">
                  <a:xfrm>
                    <a:off x="1776" y="2832"/>
                    <a:ext cx="864" cy="384"/>
                  </a:xfrm>
                  <a:custGeom>
                    <a:avLst/>
                    <a:gdLst>
                      <a:gd name="T0" fmla="*/ 0 w 864"/>
                      <a:gd name="T1" fmla="*/ 384 h 384"/>
                      <a:gd name="T2" fmla="*/ 432 w 864"/>
                      <a:gd name="T3" fmla="*/ 0 h 384"/>
                      <a:gd name="T4" fmla="*/ 864 w 864"/>
                      <a:gd name="T5" fmla="*/ 384 h 384"/>
                      <a:gd name="T6" fmla="*/ 0 60000 65536"/>
                      <a:gd name="T7" fmla="*/ 0 60000 65536"/>
                      <a:gd name="T8" fmla="*/ 0 60000 65536"/>
                      <a:gd name="T9" fmla="*/ 0 w 864"/>
                      <a:gd name="T10" fmla="*/ 0 h 384"/>
                      <a:gd name="T11" fmla="*/ 864 w 86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4" h="384">
                        <a:moveTo>
                          <a:pt x="0" y="384"/>
                        </a:moveTo>
                        <a:cubicBezTo>
                          <a:pt x="144" y="192"/>
                          <a:pt x="288" y="0"/>
                          <a:pt x="432" y="0"/>
                        </a:cubicBezTo>
                        <a:cubicBezTo>
                          <a:pt x="576" y="0"/>
                          <a:pt x="720" y="192"/>
                          <a:pt x="864" y="38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7155" name="Freeform 10"/>
                  <p:cNvSpPr>
                    <a:spLocks/>
                  </p:cNvSpPr>
                  <p:nvPr/>
                </p:nvSpPr>
                <p:spPr bwMode="auto">
                  <a:xfrm flipV="1">
                    <a:off x="2640" y="3216"/>
                    <a:ext cx="864" cy="384"/>
                  </a:xfrm>
                  <a:custGeom>
                    <a:avLst/>
                    <a:gdLst>
                      <a:gd name="T0" fmla="*/ 0 w 864"/>
                      <a:gd name="T1" fmla="*/ 384 h 384"/>
                      <a:gd name="T2" fmla="*/ 432 w 864"/>
                      <a:gd name="T3" fmla="*/ 0 h 384"/>
                      <a:gd name="T4" fmla="*/ 864 w 864"/>
                      <a:gd name="T5" fmla="*/ 384 h 384"/>
                      <a:gd name="T6" fmla="*/ 0 60000 65536"/>
                      <a:gd name="T7" fmla="*/ 0 60000 65536"/>
                      <a:gd name="T8" fmla="*/ 0 60000 65536"/>
                      <a:gd name="T9" fmla="*/ 0 w 864"/>
                      <a:gd name="T10" fmla="*/ 0 h 384"/>
                      <a:gd name="T11" fmla="*/ 864 w 86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4" h="384">
                        <a:moveTo>
                          <a:pt x="0" y="384"/>
                        </a:moveTo>
                        <a:cubicBezTo>
                          <a:pt x="144" y="192"/>
                          <a:pt x="288" y="0"/>
                          <a:pt x="432" y="0"/>
                        </a:cubicBezTo>
                        <a:cubicBezTo>
                          <a:pt x="576" y="0"/>
                          <a:pt x="720" y="192"/>
                          <a:pt x="864" y="38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47156" name="Freeform 11"/>
                  <p:cNvSpPr>
                    <a:spLocks/>
                  </p:cNvSpPr>
                  <p:nvPr/>
                </p:nvSpPr>
                <p:spPr bwMode="auto">
                  <a:xfrm>
                    <a:off x="3504" y="2832"/>
                    <a:ext cx="864" cy="384"/>
                  </a:xfrm>
                  <a:custGeom>
                    <a:avLst/>
                    <a:gdLst>
                      <a:gd name="T0" fmla="*/ 0 w 864"/>
                      <a:gd name="T1" fmla="*/ 384 h 384"/>
                      <a:gd name="T2" fmla="*/ 432 w 864"/>
                      <a:gd name="T3" fmla="*/ 0 h 384"/>
                      <a:gd name="T4" fmla="*/ 864 w 864"/>
                      <a:gd name="T5" fmla="*/ 384 h 384"/>
                      <a:gd name="T6" fmla="*/ 0 60000 65536"/>
                      <a:gd name="T7" fmla="*/ 0 60000 65536"/>
                      <a:gd name="T8" fmla="*/ 0 60000 65536"/>
                      <a:gd name="T9" fmla="*/ 0 w 864"/>
                      <a:gd name="T10" fmla="*/ 0 h 384"/>
                      <a:gd name="T11" fmla="*/ 864 w 86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4" h="384">
                        <a:moveTo>
                          <a:pt x="0" y="384"/>
                        </a:moveTo>
                        <a:cubicBezTo>
                          <a:pt x="144" y="192"/>
                          <a:pt x="288" y="0"/>
                          <a:pt x="432" y="0"/>
                        </a:cubicBezTo>
                        <a:cubicBezTo>
                          <a:pt x="576" y="0"/>
                          <a:pt x="720" y="192"/>
                          <a:pt x="864" y="38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47134" name="Group 12"/>
                <p:cNvGrpSpPr>
                  <a:grpSpLocks/>
                </p:cNvGrpSpPr>
                <p:nvPr/>
              </p:nvGrpSpPr>
              <p:grpSpPr bwMode="auto">
                <a:xfrm>
                  <a:off x="2448" y="2592"/>
                  <a:ext cx="2208" cy="576"/>
                  <a:chOff x="1872" y="2592"/>
                  <a:chExt cx="2208" cy="576"/>
                </a:xfrm>
              </p:grpSpPr>
              <p:sp>
                <p:nvSpPr>
                  <p:cNvPr id="4713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024"/>
                    <a:ext cx="144" cy="144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37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3024"/>
                    <a:ext cx="144" cy="144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38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3024"/>
                    <a:ext cx="144" cy="144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39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928"/>
                    <a:ext cx="96" cy="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28"/>
                    <a:ext cx="96" cy="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928"/>
                    <a:ext cx="96" cy="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976"/>
                    <a:ext cx="96" cy="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3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976"/>
                    <a:ext cx="96" cy="96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807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807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07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34" y="2832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620" y="2832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4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915" y="2592"/>
                    <a:ext cx="23" cy="23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5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577" y="2592"/>
                    <a:ext cx="23" cy="23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5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779" y="2592"/>
                    <a:ext cx="23" cy="23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52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592"/>
                    <a:ext cx="23" cy="23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4715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441" y="2592"/>
                    <a:ext cx="23" cy="23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</p:grpSp>
            <p:sp>
              <p:nvSpPr>
                <p:cNvPr id="47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872" y="2376"/>
                  <a:ext cx="240" cy="8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  <p:sp>
          <p:nvSpPr>
            <p:cNvPr id="47127" name="Text Box 52"/>
            <p:cNvSpPr txBox="1">
              <a:spLocks noChangeArrowheads="1"/>
            </p:cNvSpPr>
            <p:nvPr/>
          </p:nvSpPr>
          <p:spPr bwMode="auto">
            <a:xfrm>
              <a:off x="818220" y="436813"/>
              <a:ext cx="7278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dirty="0" err="1" smtClean="0">
                  <a:solidFill>
                    <a:srgbClr val="FFC000"/>
                  </a:solidFill>
                </a:rPr>
                <a:t>Sisyphus</a:t>
              </a:r>
              <a:r>
                <a:rPr lang="es-MX" sz="2400" dirty="0" smtClean="0">
                  <a:solidFill>
                    <a:srgbClr val="FFC000"/>
                  </a:solidFill>
                </a:rPr>
                <a:t> </a:t>
              </a:r>
              <a:r>
                <a:rPr lang="es-MX" sz="2400" dirty="0" err="1" smtClean="0">
                  <a:solidFill>
                    <a:srgbClr val="FFC000"/>
                  </a:solidFill>
                </a:rPr>
                <a:t>effect</a:t>
              </a:r>
              <a:r>
                <a:rPr lang="es-MX" sz="2400" dirty="0" smtClean="0">
                  <a:solidFill>
                    <a:srgbClr val="FFC000"/>
                  </a:solidFill>
                </a:rPr>
                <a:t> and </a:t>
              </a:r>
              <a:r>
                <a:rPr lang="es-MX" sz="2400" dirty="0" err="1" smtClean="0">
                  <a:solidFill>
                    <a:srgbClr val="FFC000"/>
                  </a:solidFill>
                </a:rPr>
                <a:t>temperatures</a:t>
              </a:r>
              <a:r>
                <a:rPr lang="es-MX" sz="2400" dirty="0" smtClean="0">
                  <a:solidFill>
                    <a:srgbClr val="FFC000"/>
                  </a:solidFill>
                </a:rPr>
                <a:t> </a:t>
              </a:r>
              <a:r>
                <a:rPr lang="es-MX" sz="2400" dirty="0" err="1" smtClean="0">
                  <a:solidFill>
                    <a:srgbClr val="FFC000"/>
                  </a:solidFill>
                </a:rPr>
                <a:t>below</a:t>
              </a:r>
              <a:r>
                <a:rPr lang="es-MX" sz="2400" dirty="0" smtClean="0">
                  <a:solidFill>
                    <a:srgbClr val="FFC000"/>
                  </a:solidFill>
                </a:rPr>
                <a:t> </a:t>
              </a:r>
              <a:r>
                <a:rPr lang="es-MX" sz="2400" dirty="0" err="1" smtClean="0">
                  <a:solidFill>
                    <a:srgbClr val="FFC000"/>
                  </a:solidFill>
                </a:rPr>
                <a:t>the</a:t>
              </a:r>
              <a:r>
                <a:rPr lang="es-MX" sz="2400" dirty="0" smtClean="0">
                  <a:solidFill>
                    <a:srgbClr val="FFC000"/>
                  </a:solidFill>
                </a:rPr>
                <a:t> </a:t>
              </a:r>
              <a:r>
                <a:rPr lang="es-MX" sz="2400" dirty="0" err="1" smtClean="0">
                  <a:solidFill>
                    <a:srgbClr val="FFC000"/>
                  </a:solidFill>
                </a:rPr>
                <a:t>Doppler</a:t>
              </a:r>
              <a:r>
                <a:rPr lang="es-MX" sz="2400" dirty="0" smtClean="0">
                  <a:solidFill>
                    <a:srgbClr val="FFC000"/>
                  </a:solidFill>
                </a:rPr>
                <a:t> </a:t>
              </a:r>
              <a:r>
                <a:rPr lang="es-MX" sz="2400" dirty="0" err="1" smtClean="0">
                  <a:solidFill>
                    <a:srgbClr val="FFC000"/>
                  </a:solidFill>
                </a:rPr>
                <a:t>limit</a:t>
              </a:r>
              <a:endParaRPr lang="es-ES" sz="2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7392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4572000" y="54483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 err="1" smtClean="0">
                <a:solidFill>
                  <a:schemeClr val="bg1"/>
                </a:solidFill>
              </a:rPr>
              <a:t>Frequnecy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50180" name="Text Box 16"/>
          <p:cNvSpPr txBox="1">
            <a:spLocks noChangeArrowheads="1"/>
          </p:cNvSpPr>
          <p:nvPr/>
        </p:nvSpPr>
        <p:spPr bwMode="auto">
          <a:xfrm>
            <a:off x="5924550" y="207645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sym typeface="Symbol" charset="0"/>
              </a:rPr>
              <a:t>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E </a:t>
            </a:r>
            <a:r>
              <a:rPr lang="en-US" sz="2400">
                <a:solidFill>
                  <a:schemeClr val="bg1"/>
                </a:solidFill>
                <a:cs typeface="Times New Roman" charset="0"/>
                <a:sym typeface="Symbol" charset="0"/>
              </a:rPr>
              <a:t>•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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t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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 </a:t>
            </a:r>
            <a:r>
              <a:rPr lang="en-US" sz="2400" i="1">
                <a:solidFill>
                  <a:schemeClr val="bg1"/>
                </a:solidFill>
                <a:sym typeface="Symbol" charset="0"/>
              </a:rPr>
              <a:t>h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/4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50181" name="Text Box 17"/>
          <p:cNvSpPr txBox="1">
            <a:spLocks noChangeArrowheads="1"/>
          </p:cNvSpPr>
          <p:nvPr/>
        </p:nvSpPr>
        <p:spPr bwMode="auto">
          <a:xfrm>
            <a:off x="6000750" y="276225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sym typeface="Symbol" charset="0"/>
              </a:rPr>
              <a:t>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 </a:t>
            </a:r>
            <a:r>
              <a:rPr lang="en-US" sz="2400">
                <a:solidFill>
                  <a:schemeClr val="bg1"/>
                </a:solidFill>
                <a:cs typeface="Times New Roman" charset="0"/>
                <a:sym typeface="Symbol" charset="0"/>
              </a:rPr>
              <a:t>•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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t 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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 </a:t>
            </a:r>
            <a:r>
              <a:rPr lang="en-US" sz="2400" i="1">
                <a:solidFill>
                  <a:schemeClr val="bg1"/>
                </a:solidFill>
                <a:sym typeface="Symbol" charset="0"/>
              </a:rPr>
              <a:t>1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/4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50182" name="Text Box 18"/>
          <p:cNvSpPr txBox="1">
            <a:spLocks noChangeArrowheads="1"/>
          </p:cNvSpPr>
          <p:nvPr/>
        </p:nvSpPr>
        <p:spPr bwMode="auto">
          <a:xfrm>
            <a:off x="6158487" y="3990050"/>
            <a:ext cx="15240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dirty="0" smtClean="0">
                <a:solidFill>
                  <a:schemeClr val="bg1"/>
                </a:solidFill>
                <a:sym typeface="Symbol" charset="0"/>
              </a:rPr>
              <a:t>  </a:t>
            </a:r>
            <a:r>
              <a:rPr lang="en-US" sz="2400" dirty="0" smtClean="0">
                <a:solidFill>
                  <a:schemeClr val="bg1"/>
                </a:solidFill>
                <a:sym typeface="Symbol" charset="0"/>
              </a:rPr>
              <a:t>1Hz</a:t>
            </a:r>
            <a:endParaRPr lang="es-ES" sz="2400" dirty="0">
              <a:solidFill>
                <a:schemeClr val="bg1"/>
              </a:solidFill>
              <a:sym typeface="Symbol" charset="0"/>
            </a:endParaRPr>
          </a:p>
        </p:txBody>
      </p:sp>
      <p:sp>
        <p:nvSpPr>
          <p:cNvPr id="50183" name="Text Box 19"/>
          <p:cNvSpPr txBox="1">
            <a:spLocks noChangeArrowheads="1"/>
          </p:cNvSpPr>
          <p:nvPr/>
        </p:nvSpPr>
        <p:spPr bwMode="auto">
          <a:xfrm>
            <a:off x="6120387" y="3429000"/>
            <a:ext cx="1600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sz="2400" dirty="0">
                <a:solidFill>
                  <a:schemeClr val="bg1"/>
                </a:solidFill>
                <a:sym typeface="Symbol" charset="0"/>
              </a:rPr>
              <a:t></a:t>
            </a:r>
            <a:r>
              <a:rPr lang="en-US" sz="2400" baseline="-25000" dirty="0">
                <a:solidFill>
                  <a:schemeClr val="bg1"/>
                </a:solidFill>
                <a:sym typeface="Symbol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sym typeface="Symbol" charset="0"/>
              </a:rPr>
              <a:t>10</a:t>
            </a:r>
            <a:r>
              <a:rPr lang="en-US" sz="2400" baseline="30000" dirty="0">
                <a:solidFill>
                  <a:schemeClr val="bg1"/>
                </a:solidFill>
                <a:sym typeface="Symbol" charset="0"/>
              </a:rPr>
              <a:t>10</a:t>
            </a:r>
            <a:r>
              <a:rPr lang="en-US" sz="2400" dirty="0">
                <a:solidFill>
                  <a:schemeClr val="bg1"/>
                </a:solidFill>
                <a:sym typeface="Symbol" charset="0"/>
              </a:rPr>
              <a:t>Hz</a:t>
            </a:r>
            <a:endParaRPr lang="es-ES" sz="240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0184" name="Text Box 20"/>
          <p:cNvSpPr txBox="1">
            <a:spLocks noChangeArrowheads="1"/>
          </p:cNvSpPr>
          <p:nvPr/>
        </p:nvSpPr>
        <p:spPr bwMode="auto">
          <a:xfrm>
            <a:off x="6019800" y="5086350"/>
            <a:ext cx="219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>
                <a:solidFill>
                  <a:schemeClr val="bg1"/>
                </a:solidFill>
                <a:sym typeface="Symbol" charset="0"/>
              </a:rPr>
              <a:t>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/</a:t>
            </a:r>
            <a:r>
              <a:rPr lang="es-ES" sz="2400">
                <a:solidFill>
                  <a:schemeClr val="bg1"/>
                </a:solidFill>
                <a:sym typeface="Symbol" charset="0"/>
              </a:rPr>
              <a:t></a:t>
            </a:r>
            <a:r>
              <a:rPr lang="en-US" sz="2400">
                <a:solidFill>
                  <a:schemeClr val="bg1"/>
                </a:solidFill>
                <a:sym typeface="Symbol" charset="0"/>
              </a:rPr>
              <a:t> 10</a:t>
            </a:r>
            <a:r>
              <a:rPr lang="en-US" sz="2400" baseline="30000">
                <a:solidFill>
                  <a:schemeClr val="bg1"/>
                </a:solidFill>
                <a:sym typeface="Symbol" charset="0"/>
              </a:rPr>
              <a:t>-15</a:t>
            </a:r>
            <a:endParaRPr lang="es-ES" sz="2400" baseline="30000">
              <a:solidFill>
                <a:schemeClr val="bg1"/>
              </a:solidFill>
              <a:sym typeface="Symbol" charset="0"/>
            </a:endParaRPr>
          </a:p>
        </p:txBody>
      </p:sp>
      <p:grpSp>
        <p:nvGrpSpPr>
          <p:cNvPr id="50185" name="Group 26"/>
          <p:cNvGrpSpPr>
            <a:grpSpLocks/>
          </p:cNvGrpSpPr>
          <p:nvPr/>
        </p:nvGrpSpPr>
        <p:grpSpPr bwMode="auto">
          <a:xfrm>
            <a:off x="1138238" y="1504950"/>
            <a:ext cx="4162425" cy="4648200"/>
            <a:chOff x="717" y="696"/>
            <a:chExt cx="2622" cy="2928"/>
          </a:xfrm>
        </p:grpSpPr>
        <p:sp>
          <p:nvSpPr>
            <p:cNvPr id="50187" name="Line 2"/>
            <p:cNvSpPr>
              <a:spLocks noChangeShapeType="1"/>
            </p:cNvSpPr>
            <p:nvPr/>
          </p:nvSpPr>
          <p:spPr bwMode="auto">
            <a:xfrm>
              <a:off x="1116" y="696"/>
              <a:ext cx="0" cy="24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88" name="Line 3"/>
            <p:cNvSpPr>
              <a:spLocks noChangeShapeType="1"/>
            </p:cNvSpPr>
            <p:nvPr/>
          </p:nvSpPr>
          <p:spPr bwMode="auto">
            <a:xfrm>
              <a:off x="1116" y="3096"/>
              <a:ext cx="220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89" name="Text Box 4"/>
            <p:cNvSpPr txBox="1">
              <a:spLocks noChangeArrowheads="1"/>
            </p:cNvSpPr>
            <p:nvPr/>
          </p:nvSpPr>
          <p:spPr bwMode="auto">
            <a:xfrm rot="-5349667">
              <a:off x="-295" y="1778"/>
              <a:ext cx="22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bg1"/>
                  </a:solidFill>
                </a:rPr>
                <a:t>Transition probability</a:t>
              </a:r>
              <a:endParaRPr lang="es-ES" sz="1800" dirty="0">
                <a:solidFill>
                  <a:schemeClr val="bg1"/>
                </a:solidFill>
              </a:endParaRPr>
            </a:p>
          </p:txBody>
        </p:sp>
        <p:sp>
          <p:nvSpPr>
            <p:cNvPr id="50190" name="Line 6"/>
            <p:cNvSpPr>
              <a:spLocks noChangeShapeType="1"/>
            </p:cNvSpPr>
            <p:nvPr/>
          </p:nvSpPr>
          <p:spPr bwMode="auto">
            <a:xfrm>
              <a:off x="2028" y="1992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91" name="Line 7"/>
            <p:cNvSpPr>
              <a:spLocks noChangeShapeType="1"/>
            </p:cNvSpPr>
            <p:nvPr/>
          </p:nvSpPr>
          <p:spPr bwMode="auto">
            <a:xfrm>
              <a:off x="2268" y="1368"/>
              <a:ext cx="0" cy="1728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92" name="Text Box 8"/>
            <p:cNvSpPr txBox="1">
              <a:spLocks noChangeArrowheads="1"/>
            </p:cNvSpPr>
            <p:nvPr/>
          </p:nvSpPr>
          <p:spPr bwMode="auto">
            <a:xfrm>
              <a:off x="2124" y="304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ES" sz="2400">
                  <a:solidFill>
                    <a:schemeClr val="bg1"/>
                  </a:solidFill>
                  <a:sym typeface="Symbol" charset="0"/>
                </a:rPr>
                <a:t></a:t>
              </a:r>
              <a:r>
                <a:rPr lang="en-US" sz="2400" baseline="-25000">
                  <a:solidFill>
                    <a:schemeClr val="bg1"/>
                  </a:solidFill>
                  <a:sym typeface="Symbol" charset="0"/>
                </a:rPr>
                <a:t>0</a:t>
              </a:r>
              <a:endParaRPr lang="es-ES" sz="2400" baseline="-25000">
                <a:solidFill>
                  <a:schemeClr val="bg1"/>
                </a:solidFill>
              </a:endParaRPr>
            </a:p>
          </p:txBody>
        </p:sp>
        <p:sp>
          <p:nvSpPr>
            <p:cNvPr id="50193" name="Line 9"/>
            <p:cNvSpPr>
              <a:spLocks noChangeShapeType="1"/>
            </p:cNvSpPr>
            <p:nvPr/>
          </p:nvSpPr>
          <p:spPr bwMode="auto">
            <a:xfrm>
              <a:off x="2028" y="1992"/>
              <a:ext cx="0" cy="11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94" name="Line 10"/>
            <p:cNvSpPr>
              <a:spLocks noChangeShapeType="1"/>
            </p:cNvSpPr>
            <p:nvPr/>
          </p:nvSpPr>
          <p:spPr bwMode="auto">
            <a:xfrm>
              <a:off x="2508" y="1992"/>
              <a:ext cx="0" cy="11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95" name="Text Box 11"/>
            <p:cNvSpPr txBox="1">
              <a:spLocks noChangeArrowheads="1"/>
            </p:cNvSpPr>
            <p:nvPr/>
          </p:nvSpPr>
          <p:spPr bwMode="auto">
            <a:xfrm>
              <a:off x="2124" y="333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s-ES" sz="2400">
                  <a:solidFill>
                    <a:schemeClr val="bg1"/>
                  </a:solidFill>
                  <a:sym typeface="Symbol" charset="0"/>
                </a:rPr>
                <a:t></a:t>
              </a:r>
              <a:endParaRPr lang="es-ES" sz="2400">
                <a:solidFill>
                  <a:schemeClr val="bg1"/>
                </a:solidFill>
              </a:endParaRPr>
            </a:p>
          </p:txBody>
        </p:sp>
        <p:sp>
          <p:nvSpPr>
            <p:cNvPr id="50196" name="Line 12"/>
            <p:cNvSpPr>
              <a:spLocks noChangeShapeType="1"/>
            </p:cNvSpPr>
            <p:nvPr/>
          </p:nvSpPr>
          <p:spPr bwMode="auto">
            <a:xfrm>
              <a:off x="2508" y="3384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97" name="Line 13"/>
            <p:cNvSpPr>
              <a:spLocks noChangeShapeType="1"/>
            </p:cNvSpPr>
            <p:nvPr/>
          </p:nvSpPr>
          <p:spPr bwMode="auto">
            <a:xfrm>
              <a:off x="2076" y="3384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98" name="Line 14"/>
            <p:cNvSpPr>
              <a:spLocks noChangeShapeType="1"/>
            </p:cNvSpPr>
            <p:nvPr/>
          </p:nvSpPr>
          <p:spPr bwMode="auto">
            <a:xfrm flipH="1">
              <a:off x="2508" y="3480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199" name="Line 15"/>
            <p:cNvSpPr>
              <a:spLocks noChangeShapeType="1"/>
            </p:cNvSpPr>
            <p:nvPr/>
          </p:nvSpPr>
          <p:spPr bwMode="auto">
            <a:xfrm>
              <a:off x="1788" y="348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50200" name="Freeform 23"/>
            <p:cNvSpPr>
              <a:spLocks/>
            </p:cNvSpPr>
            <p:nvPr/>
          </p:nvSpPr>
          <p:spPr bwMode="auto">
            <a:xfrm>
              <a:off x="1404" y="1320"/>
              <a:ext cx="1935" cy="1376"/>
            </a:xfrm>
            <a:custGeom>
              <a:avLst/>
              <a:gdLst>
                <a:gd name="T0" fmla="*/ 0 w 432"/>
                <a:gd name="T1" fmla="*/ 872 h 2576"/>
                <a:gd name="T2" fmla="*/ 430 w 432"/>
                <a:gd name="T3" fmla="*/ 1231 h 2576"/>
                <a:gd name="T4" fmla="*/ 860 w 432"/>
                <a:gd name="T5" fmla="*/ 0 h 2576"/>
                <a:gd name="T6" fmla="*/ 1290 w 432"/>
                <a:gd name="T7" fmla="*/ 1231 h 2576"/>
                <a:gd name="T8" fmla="*/ 1935 w 432"/>
                <a:gd name="T9" fmla="*/ 872 h 2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576"/>
                <a:gd name="T17" fmla="*/ 432 w 432"/>
                <a:gd name="T18" fmla="*/ 2576 h 2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576">
                  <a:moveTo>
                    <a:pt x="0" y="1632"/>
                  </a:moveTo>
                  <a:cubicBezTo>
                    <a:pt x="32" y="2104"/>
                    <a:pt x="64" y="2576"/>
                    <a:pt x="96" y="2304"/>
                  </a:cubicBezTo>
                  <a:cubicBezTo>
                    <a:pt x="128" y="2032"/>
                    <a:pt x="160" y="0"/>
                    <a:pt x="192" y="0"/>
                  </a:cubicBezTo>
                  <a:cubicBezTo>
                    <a:pt x="224" y="0"/>
                    <a:pt x="248" y="2032"/>
                    <a:pt x="288" y="2304"/>
                  </a:cubicBezTo>
                  <a:cubicBezTo>
                    <a:pt x="328" y="2576"/>
                    <a:pt x="380" y="2104"/>
                    <a:pt x="432" y="1632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0186" name="Text Box 27"/>
          <p:cNvSpPr txBox="1">
            <a:spLocks noChangeArrowheads="1"/>
          </p:cNvSpPr>
          <p:nvPr/>
        </p:nvSpPr>
        <p:spPr bwMode="auto">
          <a:xfrm>
            <a:off x="1547664" y="381000"/>
            <a:ext cx="592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400" dirty="0">
                <a:solidFill>
                  <a:srgbClr val="FFC000"/>
                </a:solidFill>
              </a:rPr>
              <a:t>Ramsey </a:t>
            </a:r>
            <a:r>
              <a:rPr lang="es-MX" sz="2400" dirty="0" err="1">
                <a:solidFill>
                  <a:srgbClr val="FFC000"/>
                </a:solidFill>
              </a:rPr>
              <a:t>Method</a:t>
            </a:r>
            <a:r>
              <a:rPr lang="es-MX" sz="2400" dirty="0">
                <a:solidFill>
                  <a:srgbClr val="FFC000"/>
                </a:solidFill>
              </a:rPr>
              <a:t> + </a:t>
            </a:r>
            <a:r>
              <a:rPr lang="es-MX" sz="2400" dirty="0" err="1">
                <a:solidFill>
                  <a:srgbClr val="FFC000"/>
                </a:solidFill>
              </a:rPr>
              <a:t>ultracold</a:t>
            </a:r>
            <a:r>
              <a:rPr lang="es-MX" sz="2400" dirty="0">
                <a:solidFill>
                  <a:srgbClr val="FFC000"/>
                </a:solidFill>
              </a:rPr>
              <a:t> Cs </a:t>
            </a:r>
            <a:r>
              <a:rPr lang="es-MX" sz="2400" dirty="0" err="1">
                <a:solidFill>
                  <a:srgbClr val="FFC000"/>
                </a:solidFill>
              </a:rPr>
              <a:t>atoms</a:t>
            </a:r>
            <a:endParaRPr lang="es-ES" sz="2400" dirty="0">
              <a:solidFill>
                <a:srgbClr val="FFC000"/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2346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>
            <a:off x="142844" y="357166"/>
            <a:ext cx="8643966" cy="1071570"/>
          </a:xfrm>
          <a:custGeom>
            <a:avLst/>
            <a:gdLst/>
            <a:ahLst/>
            <a:cxnLst>
              <a:cxn ang="0">
                <a:pos x="910" y="26"/>
              </a:cxn>
              <a:cxn ang="0">
                <a:pos x="652" y="82"/>
              </a:cxn>
              <a:cxn ang="0">
                <a:pos x="401" y="168"/>
              </a:cxn>
              <a:cxn ang="0">
                <a:pos x="161" y="278"/>
              </a:cxn>
              <a:cxn ang="0">
                <a:pos x="59" y="340"/>
              </a:cxn>
              <a:cxn ang="0">
                <a:pos x="271" y="241"/>
              </a:cxn>
              <a:cxn ang="0">
                <a:pos x="492" y="164"/>
              </a:cxn>
              <a:cxn ang="0">
                <a:pos x="720" y="108"/>
              </a:cxn>
              <a:cxn ang="0">
                <a:pos x="952" y="75"/>
              </a:cxn>
              <a:cxn ang="0">
                <a:pos x="1174" y="70"/>
              </a:cxn>
              <a:cxn ang="0">
                <a:pos x="1379" y="88"/>
              </a:cxn>
              <a:cxn ang="0">
                <a:pos x="1566" y="129"/>
              </a:cxn>
              <a:cxn ang="0">
                <a:pos x="1733" y="193"/>
              </a:cxn>
              <a:cxn ang="0">
                <a:pos x="1824" y="244"/>
              </a:cxn>
              <a:cxn ang="0">
                <a:pos x="1547" y="144"/>
              </a:cxn>
              <a:cxn ang="0">
                <a:pos x="1210" y="117"/>
              </a:cxn>
              <a:cxn ang="0">
                <a:pos x="948" y="141"/>
              </a:cxn>
              <a:cxn ang="0">
                <a:pos x="710" y="193"/>
              </a:cxn>
              <a:cxn ang="0">
                <a:pos x="479" y="271"/>
              </a:cxn>
              <a:cxn ang="0">
                <a:pos x="258" y="374"/>
              </a:cxn>
              <a:cxn ang="0">
                <a:pos x="164" y="431"/>
              </a:cxn>
              <a:cxn ang="0">
                <a:pos x="357" y="343"/>
              </a:cxn>
              <a:cxn ang="0">
                <a:pos x="560" y="271"/>
              </a:cxn>
              <a:cxn ang="0">
                <a:pos x="768" y="221"/>
              </a:cxn>
              <a:cxn ang="0">
                <a:pos x="978" y="192"/>
              </a:cxn>
              <a:cxn ang="0">
                <a:pos x="1190" y="185"/>
              </a:cxn>
              <a:cxn ang="0">
                <a:pos x="1384" y="204"/>
              </a:cxn>
              <a:cxn ang="0">
                <a:pos x="1556" y="246"/>
              </a:cxn>
              <a:cxn ang="0">
                <a:pos x="1708" y="312"/>
              </a:cxn>
              <a:cxn ang="0">
                <a:pos x="1791" y="363"/>
              </a:cxn>
              <a:cxn ang="0">
                <a:pos x="1519" y="261"/>
              </a:cxn>
              <a:cxn ang="0">
                <a:pos x="1182" y="234"/>
              </a:cxn>
              <a:cxn ang="0">
                <a:pos x="947" y="261"/>
              </a:cxn>
              <a:cxn ang="0">
                <a:pos x="738" y="312"/>
              </a:cxn>
              <a:cxn ang="0">
                <a:pos x="534" y="384"/>
              </a:cxn>
              <a:cxn ang="0">
                <a:pos x="339" y="479"/>
              </a:cxn>
              <a:cxn ang="0">
                <a:pos x="254" y="532"/>
              </a:cxn>
              <a:cxn ang="0">
                <a:pos x="422" y="453"/>
              </a:cxn>
              <a:cxn ang="0">
                <a:pos x="597" y="389"/>
              </a:cxn>
              <a:cxn ang="0">
                <a:pos x="778" y="341"/>
              </a:cxn>
              <a:cxn ang="0">
                <a:pos x="960" y="313"/>
              </a:cxn>
              <a:cxn ang="0">
                <a:pos x="1269" y="312"/>
              </a:cxn>
              <a:cxn ang="0">
                <a:pos x="1574" y="385"/>
              </a:cxn>
              <a:cxn ang="0">
                <a:pos x="1626" y="416"/>
              </a:cxn>
              <a:cxn ang="0">
                <a:pos x="1376" y="355"/>
              </a:cxn>
              <a:cxn ang="0">
                <a:pos x="1094" y="359"/>
              </a:cxn>
              <a:cxn ang="0">
                <a:pos x="907" y="392"/>
              </a:cxn>
              <a:cxn ang="0">
                <a:pos x="723" y="447"/>
              </a:cxn>
              <a:cxn ang="0">
                <a:pos x="545" y="521"/>
              </a:cxn>
              <a:cxn ang="0">
                <a:pos x="378" y="612"/>
              </a:cxn>
              <a:cxn ang="0">
                <a:pos x="474" y="573"/>
              </a:cxn>
              <a:cxn ang="0">
                <a:pos x="779" y="468"/>
              </a:cxn>
              <a:cxn ang="0">
                <a:pos x="1124" y="423"/>
              </a:cxn>
              <a:cxn ang="0">
                <a:pos x="1480" y="482"/>
              </a:cxn>
              <a:cxn ang="0">
                <a:pos x="1703" y="651"/>
              </a:cxn>
              <a:cxn ang="0">
                <a:pos x="1963" y="186"/>
              </a:cxn>
              <a:cxn ang="0">
                <a:pos x="1778" y="94"/>
              </a:cxn>
              <a:cxn ang="0">
                <a:pos x="1564" y="32"/>
              </a:cxn>
              <a:cxn ang="0">
                <a:pos x="1322" y="2"/>
              </a:cxn>
            </a:cxnLst>
            <a:rect l="0" t="0" r="r" b="b"/>
            <a:pathLst>
              <a:path w="2095" h="656">
                <a:moveTo>
                  <a:pt x="1135" y="3"/>
                </a:moveTo>
                <a:lnTo>
                  <a:pt x="1097" y="5"/>
                </a:lnTo>
                <a:lnTo>
                  <a:pt x="1060" y="7"/>
                </a:lnTo>
                <a:lnTo>
                  <a:pt x="1022" y="11"/>
                </a:lnTo>
                <a:lnTo>
                  <a:pt x="985" y="15"/>
                </a:lnTo>
                <a:lnTo>
                  <a:pt x="948" y="20"/>
                </a:lnTo>
                <a:lnTo>
                  <a:pt x="910" y="26"/>
                </a:lnTo>
                <a:lnTo>
                  <a:pt x="874" y="33"/>
                </a:lnTo>
                <a:lnTo>
                  <a:pt x="837" y="38"/>
                </a:lnTo>
                <a:lnTo>
                  <a:pt x="799" y="47"/>
                </a:lnTo>
                <a:lnTo>
                  <a:pt x="762" y="55"/>
                </a:lnTo>
                <a:lnTo>
                  <a:pt x="725" y="63"/>
                </a:lnTo>
                <a:lnTo>
                  <a:pt x="689" y="72"/>
                </a:lnTo>
                <a:lnTo>
                  <a:pt x="652" y="82"/>
                </a:lnTo>
                <a:lnTo>
                  <a:pt x="615" y="93"/>
                </a:lnTo>
                <a:lnTo>
                  <a:pt x="580" y="104"/>
                </a:lnTo>
                <a:lnTo>
                  <a:pt x="544" y="116"/>
                </a:lnTo>
                <a:lnTo>
                  <a:pt x="507" y="127"/>
                </a:lnTo>
                <a:lnTo>
                  <a:pt x="471" y="140"/>
                </a:lnTo>
                <a:lnTo>
                  <a:pt x="437" y="154"/>
                </a:lnTo>
                <a:lnTo>
                  <a:pt x="401" y="168"/>
                </a:lnTo>
                <a:lnTo>
                  <a:pt x="367" y="181"/>
                </a:lnTo>
                <a:lnTo>
                  <a:pt x="332" y="196"/>
                </a:lnTo>
                <a:lnTo>
                  <a:pt x="297" y="211"/>
                </a:lnTo>
                <a:lnTo>
                  <a:pt x="263" y="227"/>
                </a:lnTo>
                <a:lnTo>
                  <a:pt x="228" y="244"/>
                </a:lnTo>
                <a:lnTo>
                  <a:pt x="195" y="261"/>
                </a:lnTo>
                <a:lnTo>
                  <a:pt x="161" y="278"/>
                </a:lnTo>
                <a:lnTo>
                  <a:pt x="129" y="295"/>
                </a:lnTo>
                <a:lnTo>
                  <a:pt x="96" y="314"/>
                </a:lnTo>
                <a:lnTo>
                  <a:pt x="63" y="332"/>
                </a:lnTo>
                <a:lnTo>
                  <a:pt x="31" y="352"/>
                </a:lnTo>
                <a:lnTo>
                  <a:pt x="0" y="371"/>
                </a:lnTo>
                <a:lnTo>
                  <a:pt x="29" y="355"/>
                </a:lnTo>
                <a:lnTo>
                  <a:pt x="59" y="340"/>
                </a:lnTo>
                <a:lnTo>
                  <a:pt x="88" y="325"/>
                </a:lnTo>
                <a:lnTo>
                  <a:pt x="118" y="310"/>
                </a:lnTo>
                <a:lnTo>
                  <a:pt x="148" y="295"/>
                </a:lnTo>
                <a:lnTo>
                  <a:pt x="179" y="282"/>
                </a:lnTo>
                <a:lnTo>
                  <a:pt x="209" y="268"/>
                </a:lnTo>
                <a:lnTo>
                  <a:pt x="240" y="255"/>
                </a:lnTo>
                <a:lnTo>
                  <a:pt x="271" y="241"/>
                </a:lnTo>
                <a:lnTo>
                  <a:pt x="302" y="230"/>
                </a:lnTo>
                <a:lnTo>
                  <a:pt x="333" y="217"/>
                </a:lnTo>
                <a:lnTo>
                  <a:pt x="364" y="206"/>
                </a:lnTo>
                <a:lnTo>
                  <a:pt x="397" y="194"/>
                </a:lnTo>
                <a:lnTo>
                  <a:pt x="429" y="184"/>
                </a:lnTo>
                <a:lnTo>
                  <a:pt x="460" y="173"/>
                </a:lnTo>
                <a:lnTo>
                  <a:pt x="492" y="164"/>
                </a:lnTo>
                <a:lnTo>
                  <a:pt x="524" y="154"/>
                </a:lnTo>
                <a:lnTo>
                  <a:pt x="557" y="146"/>
                </a:lnTo>
                <a:lnTo>
                  <a:pt x="590" y="136"/>
                </a:lnTo>
                <a:lnTo>
                  <a:pt x="622" y="128"/>
                </a:lnTo>
                <a:lnTo>
                  <a:pt x="655" y="121"/>
                </a:lnTo>
                <a:lnTo>
                  <a:pt x="688" y="115"/>
                </a:lnTo>
                <a:lnTo>
                  <a:pt x="720" y="108"/>
                </a:lnTo>
                <a:lnTo>
                  <a:pt x="754" y="102"/>
                </a:lnTo>
                <a:lnTo>
                  <a:pt x="786" y="96"/>
                </a:lnTo>
                <a:lnTo>
                  <a:pt x="819" y="90"/>
                </a:lnTo>
                <a:lnTo>
                  <a:pt x="853" y="86"/>
                </a:lnTo>
                <a:lnTo>
                  <a:pt x="885" y="82"/>
                </a:lnTo>
                <a:lnTo>
                  <a:pt x="919" y="79"/>
                </a:lnTo>
                <a:lnTo>
                  <a:pt x="952" y="75"/>
                </a:lnTo>
                <a:lnTo>
                  <a:pt x="984" y="73"/>
                </a:lnTo>
                <a:lnTo>
                  <a:pt x="1018" y="71"/>
                </a:lnTo>
                <a:lnTo>
                  <a:pt x="1050" y="70"/>
                </a:lnTo>
                <a:lnTo>
                  <a:pt x="1081" y="68"/>
                </a:lnTo>
                <a:lnTo>
                  <a:pt x="1113" y="68"/>
                </a:lnTo>
                <a:lnTo>
                  <a:pt x="1144" y="68"/>
                </a:lnTo>
                <a:lnTo>
                  <a:pt x="1174" y="70"/>
                </a:lnTo>
                <a:lnTo>
                  <a:pt x="1205" y="71"/>
                </a:lnTo>
                <a:lnTo>
                  <a:pt x="1235" y="72"/>
                </a:lnTo>
                <a:lnTo>
                  <a:pt x="1264" y="74"/>
                </a:lnTo>
                <a:lnTo>
                  <a:pt x="1294" y="76"/>
                </a:lnTo>
                <a:lnTo>
                  <a:pt x="1323" y="80"/>
                </a:lnTo>
                <a:lnTo>
                  <a:pt x="1352" y="83"/>
                </a:lnTo>
                <a:lnTo>
                  <a:pt x="1379" y="88"/>
                </a:lnTo>
                <a:lnTo>
                  <a:pt x="1407" y="93"/>
                </a:lnTo>
                <a:lnTo>
                  <a:pt x="1435" y="97"/>
                </a:lnTo>
                <a:lnTo>
                  <a:pt x="1462" y="103"/>
                </a:lnTo>
                <a:lnTo>
                  <a:pt x="1489" y="109"/>
                </a:lnTo>
                <a:lnTo>
                  <a:pt x="1515" y="116"/>
                </a:lnTo>
                <a:lnTo>
                  <a:pt x="1541" y="123"/>
                </a:lnTo>
                <a:lnTo>
                  <a:pt x="1566" y="129"/>
                </a:lnTo>
                <a:lnTo>
                  <a:pt x="1591" y="138"/>
                </a:lnTo>
                <a:lnTo>
                  <a:pt x="1617" y="146"/>
                </a:lnTo>
                <a:lnTo>
                  <a:pt x="1641" y="155"/>
                </a:lnTo>
                <a:lnTo>
                  <a:pt x="1665" y="163"/>
                </a:lnTo>
                <a:lnTo>
                  <a:pt x="1688" y="173"/>
                </a:lnTo>
                <a:lnTo>
                  <a:pt x="1711" y="182"/>
                </a:lnTo>
                <a:lnTo>
                  <a:pt x="1733" y="193"/>
                </a:lnTo>
                <a:lnTo>
                  <a:pt x="1756" y="203"/>
                </a:lnTo>
                <a:lnTo>
                  <a:pt x="1778" y="215"/>
                </a:lnTo>
                <a:lnTo>
                  <a:pt x="1799" y="226"/>
                </a:lnTo>
                <a:lnTo>
                  <a:pt x="1820" y="238"/>
                </a:lnTo>
                <a:lnTo>
                  <a:pt x="1840" y="250"/>
                </a:lnTo>
                <a:lnTo>
                  <a:pt x="1860" y="263"/>
                </a:lnTo>
                <a:lnTo>
                  <a:pt x="1824" y="244"/>
                </a:lnTo>
                <a:lnTo>
                  <a:pt x="1787" y="225"/>
                </a:lnTo>
                <a:lnTo>
                  <a:pt x="1749" y="208"/>
                </a:lnTo>
                <a:lnTo>
                  <a:pt x="1711" y="192"/>
                </a:lnTo>
                <a:lnTo>
                  <a:pt x="1672" y="178"/>
                </a:lnTo>
                <a:lnTo>
                  <a:pt x="1632" y="165"/>
                </a:lnTo>
                <a:lnTo>
                  <a:pt x="1589" y="154"/>
                </a:lnTo>
                <a:lnTo>
                  <a:pt x="1547" y="144"/>
                </a:lnTo>
                <a:lnTo>
                  <a:pt x="1503" y="135"/>
                </a:lnTo>
                <a:lnTo>
                  <a:pt x="1458" y="129"/>
                </a:lnTo>
                <a:lnTo>
                  <a:pt x="1411" y="124"/>
                </a:lnTo>
                <a:lnTo>
                  <a:pt x="1363" y="120"/>
                </a:lnTo>
                <a:lnTo>
                  <a:pt x="1314" y="117"/>
                </a:lnTo>
                <a:lnTo>
                  <a:pt x="1262" y="117"/>
                </a:lnTo>
                <a:lnTo>
                  <a:pt x="1210" y="117"/>
                </a:lnTo>
                <a:lnTo>
                  <a:pt x="1156" y="119"/>
                </a:lnTo>
                <a:lnTo>
                  <a:pt x="1121" y="121"/>
                </a:lnTo>
                <a:lnTo>
                  <a:pt x="1087" y="124"/>
                </a:lnTo>
                <a:lnTo>
                  <a:pt x="1052" y="127"/>
                </a:lnTo>
                <a:lnTo>
                  <a:pt x="1018" y="131"/>
                </a:lnTo>
                <a:lnTo>
                  <a:pt x="983" y="135"/>
                </a:lnTo>
                <a:lnTo>
                  <a:pt x="948" y="141"/>
                </a:lnTo>
                <a:lnTo>
                  <a:pt x="915" y="147"/>
                </a:lnTo>
                <a:lnTo>
                  <a:pt x="880" y="153"/>
                </a:lnTo>
                <a:lnTo>
                  <a:pt x="846" y="159"/>
                </a:lnTo>
                <a:lnTo>
                  <a:pt x="813" y="168"/>
                </a:lnTo>
                <a:lnTo>
                  <a:pt x="778" y="176"/>
                </a:lnTo>
                <a:lnTo>
                  <a:pt x="745" y="184"/>
                </a:lnTo>
                <a:lnTo>
                  <a:pt x="710" y="193"/>
                </a:lnTo>
                <a:lnTo>
                  <a:pt x="677" y="202"/>
                </a:lnTo>
                <a:lnTo>
                  <a:pt x="643" y="212"/>
                </a:lnTo>
                <a:lnTo>
                  <a:pt x="611" y="224"/>
                </a:lnTo>
                <a:lnTo>
                  <a:pt x="577" y="234"/>
                </a:lnTo>
                <a:lnTo>
                  <a:pt x="544" y="247"/>
                </a:lnTo>
                <a:lnTo>
                  <a:pt x="512" y="259"/>
                </a:lnTo>
                <a:lnTo>
                  <a:pt x="479" y="271"/>
                </a:lnTo>
                <a:lnTo>
                  <a:pt x="447" y="285"/>
                </a:lnTo>
                <a:lnTo>
                  <a:pt x="415" y="299"/>
                </a:lnTo>
                <a:lnTo>
                  <a:pt x="383" y="313"/>
                </a:lnTo>
                <a:lnTo>
                  <a:pt x="352" y="328"/>
                </a:lnTo>
                <a:lnTo>
                  <a:pt x="320" y="343"/>
                </a:lnTo>
                <a:lnTo>
                  <a:pt x="289" y="358"/>
                </a:lnTo>
                <a:lnTo>
                  <a:pt x="258" y="374"/>
                </a:lnTo>
                <a:lnTo>
                  <a:pt x="228" y="390"/>
                </a:lnTo>
                <a:lnTo>
                  <a:pt x="198" y="407"/>
                </a:lnTo>
                <a:lnTo>
                  <a:pt x="168" y="424"/>
                </a:lnTo>
                <a:lnTo>
                  <a:pt x="138" y="442"/>
                </a:lnTo>
                <a:lnTo>
                  <a:pt x="110" y="460"/>
                </a:lnTo>
                <a:lnTo>
                  <a:pt x="136" y="445"/>
                </a:lnTo>
                <a:lnTo>
                  <a:pt x="164" y="431"/>
                </a:lnTo>
                <a:lnTo>
                  <a:pt x="190" y="418"/>
                </a:lnTo>
                <a:lnTo>
                  <a:pt x="218" y="405"/>
                </a:lnTo>
                <a:lnTo>
                  <a:pt x="246" y="391"/>
                </a:lnTo>
                <a:lnTo>
                  <a:pt x="273" y="378"/>
                </a:lnTo>
                <a:lnTo>
                  <a:pt x="301" y="367"/>
                </a:lnTo>
                <a:lnTo>
                  <a:pt x="329" y="354"/>
                </a:lnTo>
                <a:lnTo>
                  <a:pt x="357" y="343"/>
                </a:lnTo>
                <a:lnTo>
                  <a:pt x="386" y="331"/>
                </a:lnTo>
                <a:lnTo>
                  <a:pt x="415" y="321"/>
                </a:lnTo>
                <a:lnTo>
                  <a:pt x="444" y="310"/>
                </a:lnTo>
                <a:lnTo>
                  <a:pt x="473" y="300"/>
                </a:lnTo>
                <a:lnTo>
                  <a:pt x="501" y="290"/>
                </a:lnTo>
                <a:lnTo>
                  <a:pt x="530" y="280"/>
                </a:lnTo>
                <a:lnTo>
                  <a:pt x="560" y="271"/>
                </a:lnTo>
                <a:lnTo>
                  <a:pt x="589" y="263"/>
                </a:lnTo>
                <a:lnTo>
                  <a:pt x="619" y="255"/>
                </a:lnTo>
                <a:lnTo>
                  <a:pt x="648" y="247"/>
                </a:lnTo>
                <a:lnTo>
                  <a:pt x="678" y="240"/>
                </a:lnTo>
                <a:lnTo>
                  <a:pt x="708" y="233"/>
                </a:lnTo>
                <a:lnTo>
                  <a:pt x="738" y="226"/>
                </a:lnTo>
                <a:lnTo>
                  <a:pt x="768" y="221"/>
                </a:lnTo>
                <a:lnTo>
                  <a:pt x="798" y="215"/>
                </a:lnTo>
                <a:lnTo>
                  <a:pt x="827" y="210"/>
                </a:lnTo>
                <a:lnTo>
                  <a:pt x="857" y="206"/>
                </a:lnTo>
                <a:lnTo>
                  <a:pt x="887" y="201"/>
                </a:lnTo>
                <a:lnTo>
                  <a:pt x="917" y="197"/>
                </a:lnTo>
                <a:lnTo>
                  <a:pt x="948" y="194"/>
                </a:lnTo>
                <a:lnTo>
                  <a:pt x="978" y="192"/>
                </a:lnTo>
                <a:lnTo>
                  <a:pt x="1008" y="189"/>
                </a:lnTo>
                <a:lnTo>
                  <a:pt x="1038" y="187"/>
                </a:lnTo>
                <a:lnTo>
                  <a:pt x="1069" y="186"/>
                </a:lnTo>
                <a:lnTo>
                  <a:pt x="1101" y="185"/>
                </a:lnTo>
                <a:lnTo>
                  <a:pt x="1131" y="185"/>
                </a:lnTo>
                <a:lnTo>
                  <a:pt x="1161" y="185"/>
                </a:lnTo>
                <a:lnTo>
                  <a:pt x="1190" y="185"/>
                </a:lnTo>
                <a:lnTo>
                  <a:pt x="1219" y="186"/>
                </a:lnTo>
                <a:lnTo>
                  <a:pt x="1248" y="188"/>
                </a:lnTo>
                <a:lnTo>
                  <a:pt x="1276" y="191"/>
                </a:lnTo>
                <a:lnTo>
                  <a:pt x="1303" y="193"/>
                </a:lnTo>
                <a:lnTo>
                  <a:pt x="1331" y="196"/>
                </a:lnTo>
                <a:lnTo>
                  <a:pt x="1358" y="200"/>
                </a:lnTo>
                <a:lnTo>
                  <a:pt x="1384" y="204"/>
                </a:lnTo>
                <a:lnTo>
                  <a:pt x="1409" y="209"/>
                </a:lnTo>
                <a:lnTo>
                  <a:pt x="1435" y="214"/>
                </a:lnTo>
                <a:lnTo>
                  <a:pt x="1460" y="219"/>
                </a:lnTo>
                <a:lnTo>
                  <a:pt x="1484" y="225"/>
                </a:lnTo>
                <a:lnTo>
                  <a:pt x="1509" y="232"/>
                </a:lnTo>
                <a:lnTo>
                  <a:pt x="1532" y="239"/>
                </a:lnTo>
                <a:lnTo>
                  <a:pt x="1556" y="246"/>
                </a:lnTo>
                <a:lnTo>
                  <a:pt x="1579" y="254"/>
                </a:lnTo>
                <a:lnTo>
                  <a:pt x="1601" y="262"/>
                </a:lnTo>
                <a:lnTo>
                  <a:pt x="1623" y="271"/>
                </a:lnTo>
                <a:lnTo>
                  <a:pt x="1644" y="280"/>
                </a:lnTo>
                <a:lnTo>
                  <a:pt x="1666" y="290"/>
                </a:lnTo>
                <a:lnTo>
                  <a:pt x="1687" y="300"/>
                </a:lnTo>
                <a:lnTo>
                  <a:pt x="1708" y="312"/>
                </a:lnTo>
                <a:lnTo>
                  <a:pt x="1727" y="322"/>
                </a:lnTo>
                <a:lnTo>
                  <a:pt x="1747" y="333"/>
                </a:lnTo>
                <a:lnTo>
                  <a:pt x="1767" y="346"/>
                </a:lnTo>
                <a:lnTo>
                  <a:pt x="1786" y="358"/>
                </a:lnTo>
                <a:lnTo>
                  <a:pt x="1805" y="370"/>
                </a:lnTo>
                <a:lnTo>
                  <a:pt x="1823" y="384"/>
                </a:lnTo>
                <a:lnTo>
                  <a:pt x="1791" y="363"/>
                </a:lnTo>
                <a:lnTo>
                  <a:pt x="1756" y="345"/>
                </a:lnTo>
                <a:lnTo>
                  <a:pt x="1721" y="328"/>
                </a:lnTo>
                <a:lnTo>
                  <a:pt x="1683" y="312"/>
                </a:lnTo>
                <a:lnTo>
                  <a:pt x="1644" y="297"/>
                </a:lnTo>
                <a:lnTo>
                  <a:pt x="1604" y="283"/>
                </a:lnTo>
                <a:lnTo>
                  <a:pt x="1562" y="271"/>
                </a:lnTo>
                <a:lnTo>
                  <a:pt x="1519" y="261"/>
                </a:lnTo>
                <a:lnTo>
                  <a:pt x="1475" y="252"/>
                </a:lnTo>
                <a:lnTo>
                  <a:pt x="1429" y="245"/>
                </a:lnTo>
                <a:lnTo>
                  <a:pt x="1382" y="239"/>
                </a:lnTo>
                <a:lnTo>
                  <a:pt x="1333" y="235"/>
                </a:lnTo>
                <a:lnTo>
                  <a:pt x="1285" y="233"/>
                </a:lnTo>
                <a:lnTo>
                  <a:pt x="1234" y="233"/>
                </a:lnTo>
                <a:lnTo>
                  <a:pt x="1182" y="234"/>
                </a:lnTo>
                <a:lnTo>
                  <a:pt x="1129" y="238"/>
                </a:lnTo>
                <a:lnTo>
                  <a:pt x="1099" y="240"/>
                </a:lnTo>
                <a:lnTo>
                  <a:pt x="1068" y="244"/>
                </a:lnTo>
                <a:lnTo>
                  <a:pt x="1038" y="247"/>
                </a:lnTo>
                <a:lnTo>
                  <a:pt x="1008" y="250"/>
                </a:lnTo>
                <a:lnTo>
                  <a:pt x="977" y="255"/>
                </a:lnTo>
                <a:lnTo>
                  <a:pt x="947" y="261"/>
                </a:lnTo>
                <a:lnTo>
                  <a:pt x="917" y="267"/>
                </a:lnTo>
                <a:lnTo>
                  <a:pt x="887" y="272"/>
                </a:lnTo>
                <a:lnTo>
                  <a:pt x="857" y="279"/>
                </a:lnTo>
                <a:lnTo>
                  <a:pt x="826" y="286"/>
                </a:lnTo>
                <a:lnTo>
                  <a:pt x="798" y="294"/>
                </a:lnTo>
                <a:lnTo>
                  <a:pt x="768" y="302"/>
                </a:lnTo>
                <a:lnTo>
                  <a:pt x="738" y="312"/>
                </a:lnTo>
                <a:lnTo>
                  <a:pt x="708" y="321"/>
                </a:lnTo>
                <a:lnTo>
                  <a:pt x="679" y="330"/>
                </a:lnTo>
                <a:lnTo>
                  <a:pt x="649" y="340"/>
                </a:lnTo>
                <a:lnTo>
                  <a:pt x="620" y="351"/>
                </a:lnTo>
                <a:lnTo>
                  <a:pt x="591" y="361"/>
                </a:lnTo>
                <a:lnTo>
                  <a:pt x="562" y="373"/>
                </a:lnTo>
                <a:lnTo>
                  <a:pt x="534" y="384"/>
                </a:lnTo>
                <a:lnTo>
                  <a:pt x="505" y="397"/>
                </a:lnTo>
                <a:lnTo>
                  <a:pt x="477" y="409"/>
                </a:lnTo>
                <a:lnTo>
                  <a:pt x="448" y="422"/>
                </a:lnTo>
                <a:lnTo>
                  <a:pt x="421" y="436"/>
                </a:lnTo>
                <a:lnTo>
                  <a:pt x="393" y="450"/>
                </a:lnTo>
                <a:lnTo>
                  <a:pt x="365" y="464"/>
                </a:lnTo>
                <a:lnTo>
                  <a:pt x="339" y="479"/>
                </a:lnTo>
                <a:lnTo>
                  <a:pt x="312" y="494"/>
                </a:lnTo>
                <a:lnTo>
                  <a:pt x="286" y="509"/>
                </a:lnTo>
                <a:lnTo>
                  <a:pt x="259" y="525"/>
                </a:lnTo>
                <a:lnTo>
                  <a:pt x="233" y="541"/>
                </a:lnTo>
                <a:lnTo>
                  <a:pt x="208" y="557"/>
                </a:lnTo>
                <a:lnTo>
                  <a:pt x="231" y="544"/>
                </a:lnTo>
                <a:lnTo>
                  <a:pt x="254" y="532"/>
                </a:lnTo>
                <a:lnTo>
                  <a:pt x="278" y="520"/>
                </a:lnTo>
                <a:lnTo>
                  <a:pt x="301" y="507"/>
                </a:lnTo>
                <a:lnTo>
                  <a:pt x="325" y="496"/>
                </a:lnTo>
                <a:lnTo>
                  <a:pt x="349" y="484"/>
                </a:lnTo>
                <a:lnTo>
                  <a:pt x="373" y="474"/>
                </a:lnTo>
                <a:lnTo>
                  <a:pt x="398" y="464"/>
                </a:lnTo>
                <a:lnTo>
                  <a:pt x="422" y="453"/>
                </a:lnTo>
                <a:lnTo>
                  <a:pt x="447" y="443"/>
                </a:lnTo>
                <a:lnTo>
                  <a:pt x="471" y="432"/>
                </a:lnTo>
                <a:lnTo>
                  <a:pt x="497" y="423"/>
                </a:lnTo>
                <a:lnTo>
                  <a:pt x="521" y="414"/>
                </a:lnTo>
                <a:lnTo>
                  <a:pt x="546" y="406"/>
                </a:lnTo>
                <a:lnTo>
                  <a:pt x="572" y="397"/>
                </a:lnTo>
                <a:lnTo>
                  <a:pt x="597" y="389"/>
                </a:lnTo>
                <a:lnTo>
                  <a:pt x="622" y="381"/>
                </a:lnTo>
                <a:lnTo>
                  <a:pt x="649" y="374"/>
                </a:lnTo>
                <a:lnTo>
                  <a:pt x="674" y="367"/>
                </a:lnTo>
                <a:lnTo>
                  <a:pt x="700" y="360"/>
                </a:lnTo>
                <a:lnTo>
                  <a:pt x="726" y="353"/>
                </a:lnTo>
                <a:lnTo>
                  <a:pt x="751" y="347"/>
                </a:lnTo>
                <a:lnTo>
                  <a:pt x="778" y="341"/>
                </a:lnTo>
                <a:lnTo>
                  <a:pt x="803" y="337"/>
                </a:lnTo>
                <a:lnTo>
                  <a:pt x="830" y="331"/>
                </a:lnTo>
                <a:lnTo>
                  <a:pt x="856" y="327"/>
                </a:lnTo>
                <a:lnTo>
                  <a:pt x="882" y="323"/>
                </a:lnTo>
                <a:lnTo>
                  <a:pt x="908" y="320"/>
                </a:lnTo>
                <a:lnTo>
                  <a:pt x="935" y="316"/>
                </a:lnTo>
                <a:lnTo>
                  <a:pt x="960" y="313"/>
                </a:lnTo>
                <a:lnTo>
                  <a:pt x="987" y="310"/>
                </a:lnTo>
                <a:lnTo>
                  <a:pt x="1013" y="308"/>
                </a:lnTo>
                <a:lnTo>
                  <a:pt x="1066" y="305"/>
                </a:lnTo>
                <a:lnTo>
                  <a:pt x="1119" y="303"/>
                </a:lnTo>
                <a:lnTo>
                  <a:pt x="1170" y="305"/>
                </a:lnTo>
                <a:lnTo>
                  <a:pt x="1220" y="307"/>
                </a:lnTo>
                <a:lnTo>
                  <a:pt x="1269" y="312"/>
                </a:lnTo>
                <a:lnTo>
                  <a:pt x="1317" y="317"/>
                </a:lnTo>
                <a:lnTo>
                  <a:pt x="1363" y="324"/>
                </a:lnTo>
                <a:lnTo>
                  <a:pt x="1408" y="333"/>
                </a:lnTo>
                <a:lnTo>
                  <a:pt x="1452" y="345"/>
                </a:lnTo>
                <a:lnTo>
                  <a:pt x="1494" y="356"/>
                </a:lnTo>
                <a:lnTo>
                  <a:pt x="1535" y="370"/>
                </a:lnTo>
                <a:lnTo>
                  <a:pt x="1574" y="385"/>
                </a:lnTo>
                <a:lnTo>
                  <a:pt x="1611" y="403"/>
                </a:lnTo>
                <a:lnTo>
                  <a:pt x="1648" y="421"/>
                </a:lnTo>
                <a:lnTo>
                  <a:pt x="1683" y="441"/>
                </a:lnTo>
                <a:lnTo>
                  <a:pt x="1715" y="461"/>
                </a:lnTo>
                <a:lnTo>
                  <a:pt x="1686" y="445"/>
                </a:lnTo>
                <a:lnTo>
                  <a:pt x="1657" y="430"/>
                </a:lnTo>
                <a:lnTo>
                  <a:pt x="1626" y="416"/>
                </a:lnTo>
                <a:lnTo>
                  <a:pt x="1594" y="404"/>
                </a:lnTo>
                <a:lnTo>
                  <a:pt x="1560" y="393"/>
                </a:lnTo>
                <a:lnTo>
                  <a:pt x="1526" y="383"/>
                </a:lnTo>
                <a:lnTo>
                  <a:pt x="1490" y="374"/>
                </a:lnTo>
                <a:lnTo>
                  <a:pt x="1453" y="367"/>
                </a:lnTo>
                <a:lnTo>
                  <a:pt x="1415" y="360"/>
                </a:lnTo>
                <a:lnTo>
                  <a:pt x="1376" y="355"/>
                </a:lnTo>
                <a:lnTo>
                  <a:pt x="1336" y="352"/>
                </a:lnTo>
                <a:lnTo>
                  <a:pt x="1294" y="351"/>
                </a:lnTo>
                <a:lnTo>
                  <a:pt x="1253" y="350"/>
                </a:lnTo>
                <a:lnTo>
                  <a:pt x="1209" y="351"/>
                </a:lnTo>
                <a:lnTo>
                  <a:pt x="1165" y="353"/>
                </a:lnTo>
                <a:lnTo>
                  <a:pt x="1120" y="356"/>
                </a:lnTo>
                <a:lnTo>
                  <a:pt x="1094" y="359"/>
                </a:lnTo>
                <a:lnTo>
                  <a:pt x="1066" y="362"/>
                </a:lnTo>
                <a:lnTo>
                  <a:pt x="1040" y="367"/>
                </a:lnTo>
                <a:lnTo>
                  <a:pt x="1013" y="370"/>
                </a:lnTo>
                <a:lnTo>
                  <a:pt x="987" y="375"/>
                </a:lnTo>
                <a:lnTo>
                  <a:pt x="960" y="381"/>
                </a:lnTo>
                <a:lnTo>
                  <a:pt x="934" y="386"/>
                </a:lnTo>
                <a:lnTo>
                  <a:pt x="907" y="392"/>
                </a:lnTo>
                <a:lnTo>
                  <a:pt x="879" y="399"/>
                </a:lnTo>
                <a:lnTo>
                  <a:pt x="854" y="406"/>
                </a:lnTo>
                <a:lnTo>
                  <a:pt x="827" y="413"/>
                </a:lnTo>
                <a:lnTo>
                  <a:pt x="801" y="421"/>
                </a:lnTo>
                <a:lnTo>
                  <a:pt x="774" y="429"/>
                </a:lnTo>
                <a:lnTo>
                  <a:pt x="749" y="438"/>
                </a:lnTo>
                <a:lnTo>
                  <a:pt x="723" y="447"/>
                </a:lnTo>
                <a:lnTo>
                  <a:pt x="697" y="457"/>
                </a:lnTo>
                <a:lnTo>
                  <a:pt x="672" y="466"/>
                </a:lnTo>
                <a:lnTo>
                  <a:pt x="645" y="476"/>
                </a:lnTo>
                <a:lnTo>
                  <a:pt x="620" y="487"/>
                </a:lnTo>
                <a:lnTo>
                  <a:pt x="596" y="498"/>
                </a:lnTo>
                <a:lnTo>
                  <a:pt x="571" y="510"/>
                </a:lnTo>
                <a:lnTo>
                  <a:pt x="545" y="521"/>
                </a:lnTo>
                <a:lnTo>
                  <a:pt x="521" y="533"/>
                </a:lnTo>
                <a:lnTo>
                  <a:pt x="497" y="545"/>
                </a:lnTo>
                <a:lnTo>
                  <a:pt x="473" y="558"/>
                </a:lnTo>
                <a:lnTo>
                  <a:pt x="448" y="571"/>
                </a:lnTo>
                <a:lnTo>
                  <a:pt x="425" y="585"/>
                </a:lnTo>
                <a:lnTo>
                  <a:pt x="401" y="598"/>
                </a:lnTo>
                <a:lnTo>
                  <a:pt x="378" y="612"/>
                </a:lnTo>
                <a:lnTo>
                  <a:pt x="355" y="626"/>
                </a:lnTo>
                <a:lnTo>
                  <a:pt x="332" y="641"/>
                </a:lnTo>
                <a:lnTo>
                  <a:pt x="310" y="656"/>
                </a:lnTo>
                <a:lnTo>
                  <a:pt x="350" y="634"/>
                </a:lnTo>
                <a:lnTo>
                  <a:pt x="391" y="613"/>
                </a:lnTo>
                <a:lnTo>
                  <a:pt x="432" y="593"/>
                </a:lnTo>
                <a:lnTo>
                  <a:pt x="474" y="573"/>
                </a:lnTo>
                <a:lnTo>
                  <a:pt x="516" y="555"/>
                </a:lnTo>
                <a:lnTo>
                  <a:pt x="559" y="538"/>
                </a:lnTo>
                <a:lnTo>
                  <a:pt x="603" y="522"/>
                </a:lnTo>
                <a:lnTo>
                  <a:pt x="647" y="506"/>
                </a:lnTo>
                <a:lnTo>
                  <a:pt x="690" y="492"/>
                </a:lnTo>
                <a:lnTo>
                  <a:pt x="734" y="480"/>
                </a:lnTo>
                <a:lnTo>
                  <a:pt x="779" y="468"/>
                </a:lnTo>
                <a:lnTo>
                  <a:pt x="823" y="458"/>
                </a:lnTo>
                <a:lnTo>
                  <a:pt x="868" y="450"/>
                </a:lnTo>
                <a:lnTo>
                  <a:pt x="913" y="442"/>
                </a:lnTo>
                <a:lnTo>
                  <a:pt x="958" y="435"/>
                </a:lnTo>
                <a:lnTo>
                  <a:pt x="1003" y="430"/>
                </a:lnTo>
                <a:lnTo>
                  <a:pt x="1064" y="426"/>
                </a:lnTo>
                <a:lnTo>
                  <a:pt x="1124" y="423"/>
                </a:lnTo>
                <a:lnTo>
                  <a:pt x="1181" y="424"/>
                </a:lnTo>
                <a:lnTo>
                  <a:pt x="1237" y="428"/>
                </a:lnTo>
                <a:lnTo>
                  <a:pt x="1291" y="434"/>
                </a:lnTo>
                <a:lnTo>
                  <a:pt x="1341" y="442"/>
                </a:lnTo>
                <a:lnTo>
                  <a:pt x="1390" y="453"/>
                </a:lnTo>
                <a:lnTo>
                  <a:pt x="1436" y="466"/>
                </a:lnTo>
                <a:lnTo>
                  <a:pt x="1480" y="482"/>
                </a:lnTo>
                <a:lnTo>
                  <a:pt x="1521" y="499"/>
                </a:lnTo>
                <a:lnTo>
                  <a:pt x="1559" y="520"/>
                </a:lnTo>
                <a:lnTo>
                  <a:pt x="1594" y="542"/>
                </a:lnTo>
                <a:lnTo>
                  <a:pt x="1626" y="566"/>
                </a:lnTo>
                <a:lnTo>
                  <a:pt x="1655" y="593"/>
                </a:lnTo>
                <a:lnTo>
                  <a:pt x="1681" y="621"/>
                </a:lnTo>
                <a:lnTo>
                  <a:pt x="1703" y="651"/>
                </a:lnTo>
                <a:lnTo>
                  <a:pt x="2095" y="286"/>
                </a:lnTo>
                <a:lnTo>
                  <a:pt x="2074" y="268"/>
                </a:lnTo>
                <a:lnTo>
                  <a:pt x="2054" y="250"/>
                </a:lnTo>
                <a:lnTo>
                  <a:pt x="2032" y="233"/>
                </a:lnTo>
                <a:lnTo>
                  <a:pt x="2010" y="217"/>
                </a:lnTo>
                <a:lnTo>
                  <a:pt x="1987" y="201"/>
                </a:lnTo>
                <a:lnTo>
                  <a:pt x="1963" y="186"/>
                </a:lnTo>
                <a:lnTo>
                  <a:pt x="1938" y="171"/>
                </a:lnTo>
                <a:lnTo>
                  <a:pt x="1913" y="156"/>
                </a:lnTo>
                <a:lnTo>
                  <a:pt x="1888" y="142"/>
                </a:lnTo>
                <a:lnTo>
                  <a:pt x="1861" y="129"/>
                </a:lnTo>
                <a:lnTo>
                  <a:pt x="1835" y="117"/>
                </a:lnTo>
                <a:lnTo>
                  <a:pt x="1807" y="104"/>
                </a:lnTo>
                <a:lnTo>
                  <a:pt x="1778" y="94"/>
                </a:lnTo>
                <a:lnTo>
                  <a:pt x="1749" y="82"/>
                </a:lnTo>
                <a:lnTo>
                  <a:pt x="1719" y="72"/>
                </a:lnTo>
                <a:lnTo>
                  <a:pt x="1689" y="63"/>
                </a:lnTo>
                <a:lnTo>
                  <a:pt x="1659" y="53"/>
                </a:lnTo>
                <a:lnTo>
                  <a:pt x="1628" y="45"/>
                </a:lnTo>
                <a:lnTo>
                  <a:pt x="1596" y="38"/>
                </a:lnTo>
                <a:lnTo>
                  <a:pt x="1564" y="32"/>
                </a:lnTo>
                <a:lnTo>
                  <a:pt x="1530" y="25"/>
                </a:lnTo>
                <a:lnTo>
                  <a:pt x="1497" y="19"/>
                </a:lnTo>
                <a:lnTo>
                  <a:pt x="1464" y="14"/>
                </a:lnTo>
                <a:lnTo>
                  <a:pt x="1429" y="11"/>
                </a:lnTo>
                <a:lnTo>
                  <a:pt x="1394" y="6"/>
                </a:lnTo>
                <a:lnTo>
                  <a:pt x="1359" y="4"/>
                </a:lnTo>
                <a:lnTo>
                  <a:pt x="1322" y="2"/>
                </a:lnTo>
                <a:lnTo>
                  <a:pt x="1286" y="0"/>
                </a:lnTo>
                <a:lnTo>
                  <a:pt x="1249" y="0"/>
                </a:lnTo>
                <a:lnTo>
                  <a:pt x="1211" y="0"/>
                </a:lnTo>
                <a:lnTo>
                  <a:pt x="1173" y="2"/>
                </a:lnTo>
                <a:lnTo>
                  <a:pt x="1135" y="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>
            <a:off x="0" y="214290"/>
            <a:ext cx="8643966" cy="1071570"/>
          </a:xfrm>
          <a:custGeom>
            <a:avLst/>
            <a:gdLst/>
            <a:ahLst/>
            <a:cxnLst>
              <a:cxn ang="0">
                <a:pos x="910" y="26"/>
              </a:cxn>
              <a:cxn ang="0">
                <a:pos x="652" y="82"/>
              </a:cxn>
              <a:cxn ang="0">
                <a:pos x="401" y="168"/>
              </a:cxn>
              <a:cxn ang="0">
                <a:pos x="161" y="278"/>
              </a:cxn>
              <a:cxn ang="0">
                <a:pos x="59" y="340"/>
              </a:cxn>
              <a:cxn ang="0">
                <a:pos x="271" y="241"/>
              </a:cxn>
              <a:cxn ang="0">
                <a:pos x="492" y="164"/>
              </a:cxn>
              <a:cxn ang="0">
                <a:pos x="720" y="108"/>
              </a:cxn>
              <a:cxn ang="0">
                <a:pos x="952" y="75"/>
              </a:cxn>
              <a:cxn ang="0">
                <a:pos x="1174" y="70"/>
              </a:cxn>
              <a:cxn ang="0">
                <a:pos x="1379" y="88"/>
              </a:cxn>
              <a:cxn ang="0">
                <a:pos x="1566" y="129"/>
              </a:cxn>
              <a:cxn ang="0">
                <a:pos x="1733" y="193"/>
              </a:cxn>
              <a:cxn ang="0">
                <a:pos x="1824" y="244"/>
              </a:cxn>
              <a:cxn ang="0">
                <a:pos x="1547" y="144"/>
              </a:cxn>
              <a:cxn ang="0">
                <a:pos x="1210" y="117"/>
              </a:cxn>
              <a:cxn ang="0">
                <a:pos x="948" y="141"/>
              </a:cxn>
              <a:cxn ang="0">
                <a:pos x="710" y="193"/>
              </a:cxn>
              <a:cxn ang="0">
                <a:pos x="479" y="271"/>
              </a:cxn>
              <a:cxn ang="0">
                <a:pos x="258" y="374"/>
              </a:cxn>
              <a:cxn ang="0">
                <a:pos x="164" y="431"/>
              </a:cxn>
              <a:cxn ang="0">
                <a:pos x="357" y="343"/>
              </a:cxn>
              <a:cxn ang="0">
                <a:pos x="560" y="271"/>
              </a:cxn>
              <a:cxn ang="0">
                <a:pos x="768" y="221"/>
              </a:cxn>
              <a:cxn ang="0">
                <a:pos x="978" y="192"/>
              </a:cxn>
              <a:cxn ang="0">
                <a:pos x="1190" y="185"/>
              </a:cxn>
              <a:cxn ang="0">
                <a:pos x="1384" y="204"/>
              </a:cxn>
              <a:cxn ang="0">
                <a:pos x="1556" y="246"/>
              </a:cxn>
              <a:cxn ang="0">
                <a:pos x="1708" y="312"/>
              </a:cxn>
              <a:cxn ang="0">
                <a:pos x="1791" y="363"/>
              </a:cxn>
              <a:cxn ang="0">
                <a:pos x="1519" y="261"/>
              </a:cxn>
              <a:cxn ang="0">
                <a:pos x="1182" y="234"/>
              </a:cxn>
              <a:cxn ang="0">
                <a:pos x="947" y="261"/>
              </a:cxn>
              <a:cxn ang="0">
                <a:pos x="738" y="312"/>
              </a:cxn>
              <a:cxn ang="0">
                <a:pos x="534" y="384"/>
              </a:cxn>
              <a:cxn ang="0">
                <a:pos x="339" y="479"/>
              </a:cxn>
              <a:cxn ang="0">
                <a:pos x="254" y="532"/>
              </a:cxn>
              <a:cxn ang="0">
                <a:pos x="422" y="453"/>
              </a:cxn>
              <a:cxn ang="0">
                <a:pos x="597" y="389"/>
              </a:cxn>
              <a:cxn ang="0">
                <a:pos x="778" y="341"/>
              </a:cxn>
              <a:cxn ang="0">
                <a:pos x="960" y="313"/>
              </a:cxn>
              <a:cxn ang="0">
                <a:pos x="1269" y="312"/>
              </a:cxn>
              <a:cxn ang="0">
                <a:pos x="1574" y="385"/>
              </a:cxn>
              <a:cxn ang="0">
                <a:pos x="1626" y="416"/>
              </a:cxn>
              <a:cxn ang="0">
                <a:pos x="1376" y="355"/>
              </a:cxn>
              <a:cxn ang="0">
                <a:pos x="1094" y="359"/>
              </a:cxn>
              <a:cxn ang="0">
                <a:pos x="907" y="392"/>
              </a:cxn>
              <a:cxn ang="0">
                <a:pos x="723" y="447"/>
              </a:cxn>
              <a:cxn ang="0">
                <a:pos x="545" y="521"/>
              </a:cxn>
              <a:cxn ang="0">
                <a:pos x="378" y="612"/>
              </a:cxn>
              <a:cxn ang="0">
                <a:pos x="474" y="573"/>
              </a:cxn>
              <a:cxn ang="0">
                <a:pos x="779" y="468"/>
              </a:cxn>
              <a:cxn ang="0">
                <a:pos x="1124" y="423"/>
              </a:cxn>
              <a:cxn ang="0">
                <a:pos x="1480" y="482"/>
              </a:cxn>
              <a:cxn ang="0">
                <a:pos x="1703" y="651"/>
              </a:cxn>
              <a:cxn ang="0">
                <a:pos x="1963" y="186"/>
              </a:cxn>
              <a:cxn ang="0">
                <a:pos x="1778" y="94"/>
              </a:cxn>
              <a:cxn ang="0">
                <a:pos x="1564" y="32"/>
              </a:cxn>
              <a:cxn ang="0">
                <a:pos x="1322" y="2"/>
              </a:cxn>
            </a:cxnLst>
            <a:rect l="0" t="0" r="r" b="b"/>
            <a:pathLst>
              <a:path w="2095" h="656">
                <a:moveTo>
                  <a:pt x="1135" y="3"/>
                </a:moveTo>
                <a:lnTo>
                  <a:pt x="1097" y="5"/>
                </a:lnTo>
                <a:lnTo>
                  <a:pt x="1060" y="7"/>
                </a:lnTo>
                <a:lnTo>
                  <a:pt x="1022" y="11"/>
                </a:lnTo>
                <a:lnTo>
                  <a:pt x="985" y="15"/>
                </a:lnTo>
                <a:lnTo>
                  <a:pt x="948" y="20"/>
                </a:lnTo>
                <a:lnTo>
                  <a:pt x="910" y="26"/>
                </a:lnTo>
                <a:lnTo>
                  <a:pt x="874" y="33"/>
                </a:lnTo>
                <a:lnTo>
                  <a:pt x="837" y="38"/>
                </a:lnTo>
                <a:lnTo>
                  <a:pt x="799" y="47"/>
                </a:lnTo>
                <a:lnTo>
                  <a:pt x="762" y="55"/>
                </a:lnTo>
                <a:lnTo>
                  <a:pt x="725" y="63"/>
                </a:lnTo>
                <a:lnTo>
                  <a:pt x="689" y="72"/>
                </a:lnTo>
                <a:lnTo>
                  <a:pt x="652" y="82"/>
                </a:lnTo>
                <a:lnTo>
                  <a:pt x="615" y="93"/>
                </a:lnTo>
                <a:lnTo>
                  <a:pt x="580" y="104"/>
                </a:lnTo>
                <a:lnTo>
                  <a:pt x="544" y="116"/>
                </a:lnTo>
                <a:lnTo>
                  <a:pt x="507" y="127"/>
                </a:lnTo>
                <a:lnTo>
                  <a:pt x="471" y="140"/>
                </a:lnTo>
                <a:lnTo>
                  <a:pt x="437" y="154"/>
                </a:lnTo>
                <a:lnTo>
                  <a:pt x="401" y="168"/>
                </a:lnTo>
                <a:lnTo>
                  <a:pt x="367" y="181"/>
                </a:lnTo>
                <a:lnTo>
                  <a:pt x="332" y="196"/>
                </a:lnTo>
                <a:lnTo>
                  <a:pt x="297" y="211"/>
                </a:lnTo>
                <a:lnTo>
                  <a:pt x="263" y="227"/>
                </a:lnTo>
                <a:lnTo>
                  <a:pt x="228" y="244"/>
                </a:lnTo>
                <a:lnTo>
                  <a:pt x="195" y="261"/>
                </a:lnTo>
                <a:lnTo>
                  <a:pt x="161" y="278"/>
                </a:lnTo>
                <a:lnTo>
                  <a:pt x="129" y="295"/>
                </a:lnTo>
                <a:lnTo>
                  <a:pt x="96" y="314"/>
                </a:lnTo>
                <a:lnTo>
                  <a:pt x="63" y="332"/>
                </a:lnTo>
                <a:lnTo>
                  <a:pt x="31" y="352"/>
                </a:lnTo>
                <a:lnTo>
                  <a:pt x="0" y="371"/>
                </a:lnTo>
                <a:lnTo>
                  <a:pt x="29" y="355"/>
                </a:lnTo>
                <a:lnTo>
                  <a:pt x="59" y="340"/>
                </a:lnTo>
                <a:lnTo>
                  <a:pt x="88" y="325"/>
                </a:lnTo>
                <a:lnTo>
                  <a:pt x="118" y="310"/>
                </a:lnTo>
                <a:lnTo>
                  <a:pt x="148" y="295"/>
                </a:lnTo>
                <a:lnTo>
                  <a:pt x="179" y="282"/>
                </a:lnTo>
                <a:lnTo>
                  <a:pt x="209" y="268"/>
                </a:lnTo>
                <a:lnTo>
                  <a:pt x="240" y="255"/>
                </a:lnTo>
                <a:lnTo>
                  <a:pt x="271" y="241"/>
                </a:lnTo>
                <a:lnTo>
                  <a:pt x="302" y="230"/>
                </a:lnTo>
                <a:lnTo>
                  <a:pt x="333" y="217"/>
                </a:lnTo>
                <a:lnTo>
                  <a:pt x="364" y="206"/>
                </a:lnTo>
                <a:lnTo>
                  <a:pt x="397" y="194"/>
                </a:lnTo>
                <a:lnTo>
                  <a:pt x="429" y="184"/>
                </a:lnTo>
                <a:lnTo>
                  <a:pt x="460" y="173"/>
                </a:lnTo>
                <a:lnTo>
                  <a:pt x="492" y="164"/>
                </a:lnTo>
                <a:lnTo>
                  <a:pt x="524" y="154"/>
                </a:lnTo>
                <a:lnTo>
                  <a:pt x="557" y="146"/>
                </a:lnTo>
                <a:lnTo>
                  <a:pt x="590" y="136"/>
                </a:lnTo>
                <a:lnTo>
                  <a:pt x="622" y="128"/>
                </a:lnTo>
                <a:lnTo>
                  <a:pt x="655" y="121"/>
                </a:lnTo>
                <a:lnTo>
                  <a:pt x="688" y="115"/>
                </a:lnTo>
                <a:lnTo>
                  <a:pt x="720" y="108"/>
                </a:lnTo>
                <a:lnTo>
                  <a:pt x="754" y="102"/>
                </a:lnTo>
                <a:lnTo>
                  <a:pt x="786" y="96"/>
                </a:lnTo>
                <a:lnTo>
                  <a:pt x="819" y="90"/>
                </a:lnTo>
                <a:lnTo>
                  <a:pt x="853" y="86"/>
                </a:lnTo>
                <a:lnTo>
                  <a:pt x="885" y="82"/>
                </a:lnTo>
                <a:lnTo>
                  <a:pt x="919" y="79"/>
                </a:lnTo>
                <a:lnTo>
                  <a:pt x="952" y="75"/>
                </a:lnTo>
                <a:lnTo>
                  <a:pt x="984" y="73"/>
                </a:lnTo>
                <a:lnTo>
                  <a:pt x="1018" y="71"/>
                </a:lnTo>
                <a:lnTo>
                  <a:pt x="1050" y="70"/>
                </a:lnTo>
                <a:lnTo>
                  <a:pt x="1081" y="68"/>
                </a:lnTo>
                <a:lnTo>
                  <a:pt x="1113" y="68"/>
                </a:lnTo>
                <a:lnTo>
                  <a:pt x="1144" y="68"/>
                </a:lnTo>
                <a:lnTo>
                  <a:pt x="1174" y="70"/>
                </a:lnTo>
                <a:lnTo>
                  <a:pt x="1205" y="71"/>
                </a:lnTo>
                <a:lnTo>
                  <a:pt x="1235" y="72"/>
                </a:lnTo>
                <a:lnTo>
                  <a:pt x="1264" y="74"/>
                </a:lnTo>
                <a:lnTo>
                  <a:pt x="1294" y="76"/>
                </a:lnTo>
                <a:lnTo>
                  <a:pt x="1323" y="80"/>
                </a:lnTo>
                <a:lnTo>
                  <a:pt x="1352" y="83"/>
                </a:lnTo>
                <a:lnTo>
                  <a:pt x="1379" y="88"/>
                </a:lnTo>
                <a:lnTo>
                  <a:pt x="1407" y="93"/>
                </a:lnTo>
                <a:lnTo>
                  <a:pt x="1435" y="97"/>
                </a:lnTo>
                <a:lnTo>
                  <a:pt x="1462" y="103"/>
                </a:lnTo>
                <a:lnTo>
                  <a:pt x="1489" y="109"/>
                </a:lnTo>
                <a:lnTo>
                  <a:pt x="1515" y="116"/>
                </a:lnTo>
                <a:lnTo>
                  <a:pt x="1541" y="123"/>
                </a:lnTo>
                <a:lnTo>
                  <a:pt x="1566" y="129"/>
                </a:lnTo>
                <a:lnTo>
                  <a:pt x="1591" y="138"/>
                </a:lnTo>
                <a:lnTo>
                  <a:pt x="1617" y="146"/>
                </a:lnTo>
                <a:lnTo>
                  <a:pt x="1641" y="155"/>
                </a:lnTo>
                <a:lnTo>
                  <a:pt x="1665" y="163"/>
                </a:lnTo>
                <a:lnTo>
                  <a:pt x="1688" y="173"/>
                </a:lnTo>
                <a:lnTo>
                  <a:pt x="1711" y="182"/>
                </a:lnTo>
                <a:lnTo>
                  <a:pt x="1733" y="193"/>
                </a:lnTo>
                <a:lnTo>
                  <a:pt x="1756" y="203"/>
                </a:lnTo>
                <a:lnTo>
                  <a:pt x="1778" y="215"/>
                </a:lnTo>
                <a:lnTo>
                  <a:pt x="1799" y="226"/>
                </a:lnTo>
                <a:lnTo>
                  <a:pt x="1820" y="238"/>
                </a:lnTo>
                <a:lnTo>
                  <a:pt x="1840" y="250"/>
                </a:lnTo>
                <a:lnTo>
                  <a:pt x="1860" y="263"/>
                </a:lnTo>
                <a:lnTo>
                  <a:pt x="1824" y="244"/>
                </a:lnTo>
                <a:lnTo>
                  <a:pt x="1787" y="225"/>
                </a:lnTo>
                <a:lnTo>
                  <a:pt x="1749" y="208"/>
                </a:lnTo>
                <a:lnTo>
                  <a:pt x="1711" y="192"/>
                </a:lnTo>
                <a:lnTo>
                  <a:pt x="1672" y="178"/>
                </a:lnTo>
                <a:lnTo>
                  <a:pt x="1632" y="165"/>
                </a:lnTo>
                <a:lnTo>
                  <a:pt x="1589" y="154"/>
                </a:lnTo>
                <a:lnTo>
                  <a:pt x="1547" y="144"/>
                </a:lnTo>
                <a:lnTo>
                  <a:pt x="1503" y="135"/>
                </a:lnTo>
                <a:lnTo>
                  <a:pt x="1458" y="129"/>
                </a:lnTo>
                <a:lnTo>
                  <a:pt x="1411" y="124"/>
                </a:lnTo>
                <a:lnTo>
                  <a:pt x="1363" y="120"/>
                </a:lnTo>
                <a:lnTo>
                  <a:pt x="1314" y="117"/>
                </a:lnTo>
                <a:lnTo>
                  <a:pt x="1262" y="117"/>
                </a:lnTo>
                <a:lnTo>
                  <a:pt x="1210" y="117"/>
                </a:lnTo>
                <a:lnTo>
                  <a:pt x="1156" y="119"/>
                </a:lnTo>
                <a:lnTo>
                  <a:pt x="1121" y="121"/>
                </a:lnTo>
                <a:lnTo>
                  <a:pt x="1087" y="124"/>
                </a:lnTo>
                <a:lnTo>
                  <a:pt x="1052" y="127"/>
                </a:lnTo>
                <a:lnTo>
                  <a:pt x="1018" y="131"/>
                </a:lnTo>
                <a:lnTo>
                  <a:pt x="983" y="135"/>
                </a:lnTo>
                <a:lnTo>
                  <a:pt x="948" y="141"/>
                </a:lnTo>
                <a:lnTo>
                  <a:pt x="915" y="147"/>
                </a:lnTo>
                <a:lnTo>
                  <a:pt x="880" y="153"/>
                </a:lnTo>
                <a:lnTo>
                  <a:pt x="846" y="159"/>
                </a:lnTo>
                <a:lnTo>
                  <a:pt x="813" y="168"/>
                </a:lnTo>
                <a:lnTo>
                  <a:pt x="778" y="176"/>
                </a:lnTo>
                <a:lnTo>
                  <a:pt x="745" y="184"/>
                </a:lnTo>
                <a:lnTo>
                  <a:pt x="710" y="193"/>
                </a:lnTo>
                <a:lnTo>
                  <a:pt x="677" y="202"/>
                </a:lnTo>
                <a:lnTo>
                  <a:pt x="643" y="212"/>
                </a:lnTo>
                <a:lnTo>
                  <a:pt x="611" y="224"/>
                </a:lnTo>
                <a:lnTo>
                  <a:pt x="577" y="234"/>
                </a:lnTo>
                <a:lnTo>
                  <a:pt x="544" y="247"/>
                </a:lnTo>
                <a:lnTo>
                  <a:pt x="512" y="259"/>
                </a:lnTo>
                <a:lnTo>
                  <a:pt x="479" y="271"/>
                </a:lnTo>
                <a:lnTo>
                  <a:pt x="447" y="285"/>
                </a:lnTo>
                <a:lnTo>
                  <a:pt x="415" y="299"/>
                </a:lnTo>
                <a:lnTo>
                  <a:pt x="383" y="313"/>
                </a:lnTo>
                <a:lnTo>
                  <a:pt x="352" y="328"/>
                </a:lnTo>
                <a:lnTo>
                  <a:pt x="320" y="343"/>
                </a:lnTo>
                <a:lnTo>
                  <a:pt x="289" y="358"/>
                </a:lnTo>
                <a:lnTo>
                  <a:pt x="258" y="374"/>
                </a:lnTo>
                <a:lnTo>
                  <a:pt x="228" y="390"/>
                </a:lnTo>
                <a:lnTo>
                  <a:pt x="198" y="407"/>
                </a:lnTo>
                <a:lnTo>
                  <a:pt x="168" y="424"/>
                </a:lnTo>
                <a:lnTo>
                  <a:pt x="138" y="442"/>
                </a:lnTo>
                <a:lnTo>
                  <a:pt x="110" y="460"/>
                </a:lnTo>
                <a:lnTo>
                  <a:pt x="136" y="445"/>
                </a:lnTo>
                <a:lnTo>
                  <a:pt x="164" y="431"/>
                </a:lnTo>
                <a:lnTo>
                  <a:pt x="190" y="418"/>
                </a:lnTo>
                <a:lnTo>
                  <a:pt x="218" y="405"/>
                </a:lnTo>
                <a:lnTo>
                  <a:pt x="246" y="391"/>
                </a:lnTo>
                <a:lnTo>
                  <a:pt x="273" y="378"/>
                </a:lnTo>
                <a:lnTo>
                  <a:pt x="301" y="367"/>
                </a:lnTo>
                <a:lnTo>
                  <a:pt x="329" y="354"/>
                </a:lnTo>
                <a:lnTo>
                  <a:pt x="357" y="343"/>
                </a:lnTo>
                <a:lnTo>
                  <a:pt x="386" y="331"/>
                </a:lnTo>
                <a:lnTo>
                  <a:pt x="415" y="321"/>
                </a:lnTo>
                <a:lnTo>
                  <a:pt x="444" y="310"/>
                </a:lnTo>
                <a:lnTo>
                  <a:pt x="473" y="300"/>
                </a:lnTo>
                <a:lnTo>
                  <a:pt x="501" y="290"/>
                </a:lnTo>
                <a:lnTo>
                  <a:pt x="530" y="280"/>
                </a:lnTo>
                <a:lnTo>
                  <a:pt x="560" y="271"/>
                </a:lnTo>
                <a:lnTo>
                  <a:pt x="589" y="263"/>
                </a:lnTo>
                <a:lnTo>
                  <a:pt x="619" y="255"/>
                </a:lnTo>
                <a:lnTo>
                  <a:pt x="648" y="247"/>
                </a:lnTo>
                <a:lnTo>
                  <a:pt x="678" y="240"/>
                </a:lnTo>
                <a:lnTo>
                  <a:pt x="708" y="233"/>
                </a:lnTo>
                <a:lnTo>
                  <a:pt x="738" y="226"/>
                </a:lnTo>
                <a:lnTo>
                  <a:pt x="768" y="221"/>
                </a:lnTo>
                <a:lnTo>
                  <a:pt x="798" y="215"/>
                </a:lnTo>
                <a:lnTo>
                  <a:pt x="827" y="210"/>
                </a:lnTo>
                <a:lnTo>
                  <a:pt x="857" y="206"/>
                </a:lnTo>
                <a:lnTo>
                  <a:pt x="887" y="201"/>
                </a:lnTo>
                <a:lnTo>
                  <a:pt x="917" y="197"/>
                </a:lnTo>
                <a:lnTo>
                  <a:pt x="948" y="194"/>
                </a:lnTo>
                <a:lnTo>
                  <a:pt x="978" y="192"/>
                </a:lnTo>
                <a:lnTo>
                  <a:pt x="1008" y="189"/>
                </a:lnTo>
                <a:lnTo>
                  <a:pt x="1038" y="187"/>
                </a:lnTo>
                <a:lnTo>
                  <a:pt x="1069" y="186"/>
                </a:lnTo>
                <a:lnTo>
                  <a:pt x="1101" y="185"/>
                </a:lnTo>
                <a:lnTo>
                  <a:pt x="1131" y="185"/>
                </a:lnTo>
                <a:lnTo>
                  <a:pt x="1161" y="185"/>
                </a:lnTo>
                <a:lnTo>
                  <a:pt x="1190" y="185"/>
                </a:lnTo>
                <a:lnTo>
                  <a:pt x="1219" y="186"/>
                </a:lnTo>
                <a:lnTo>
                  <a:pt x="1248" y="188"/>
                </a:lnTo>
                <a:lnTo>
                  <a:pt x="1276" y="191"/>
                </a:lnTo>
                <a:lnTo>
                  <a:pt x="1303" y="193"/>
                </a:lnTo>
                <a:lnTo>
                  <a:pt x="1331" y="196"/>
                </a:lnTo>
                <a:lnTo>
                  <a:pt x="1358" y="200"/>
                </a:lnTo>
                <a:lnTo>
                  <a:pt x="1384" y="204"/>
                </a:lnTo>
                <a:lnTo>
                  <a:pt x="1409" y="209"/>
                </a:lnTo>
                <a:lnTo>
                  <a:pt x="1435" y="214"/>
                </a:lnTo>
                <a:lnTo>
                  <a:pt x="1460" y="219"/>
                </a:lnTo>
                <a:lnTo>
                  <a:pt x="1484" y="225"/>
                </a:lnTo>
                <a:lnTo>
                  <a:pt x="1509" y="232"/>
                </a:lnTo>
                <a:lnTo>
                  <a:pt x="1532" y="239"/>
                </a:lnTo>
                <a:lnTo>
                  <a:pt x="1556" y="246"/>
                </a:lnTo>
                <a:lnTo>
                  <a:pt x="1579" y="254"/>
                </a:lnTo>
                <a:lnTo>
                  <a:pt x="1601" y="262"/>
                </a:lnTo>
                <a:lnTo>
                  <a:pt x="1623" y="271"/>
                </a:lnTo>
                <a:lnTo>
                  <a:pt x="1644" y="280"/>
                </a:lnTo>
                <a:lnTo>
                  <a:pt x="1666" y="290"/>
                </a:lnTo>
                <a:lnTo>
                  <a:pt x="1687" y="300"/>
                </a:lnTo>
                <a:lnTo>
                  <a:pt x="1708" y="312"/>
                </a:lnTo>
                <a:lnTo>
                  <a:pt x="1727" y="322"/>
                </a:lnTo>
                <a:lnTo>
                  <a:pt x="1747" y="333"/>
                </a:lnTo>
                <a:lnTo>
                  <a:pt x="1767" y="346"/>
                </a:lnTo>
                <a:lnTo>
                  <a:pt x="1786" y="358"/>
                </a:lnTo>
                <a:lnTo>
                  <a:pt x="1805" y="370"/>
                </a:lnTo>
                <a:lnTo>
                  <a:pt x="1823" y="384"/>
                </a:lnTo>
                <a:lnTo>
                  <a:pt x="1791" y="363"/>
                </a:lnTo>
                <a:lnTo>
                  <a:pt x="1756" y="345"/>
                </a:lnTo>
                <a:lnTo>
                  <a:pt x="1721" y="328"/>
                </a:lnTo>
                <a:lnTo>
                  <a:pt x="1683" y="312"/>
                </a:lnTo>
                <a:lnTo>
                  <a:pt x="1644" y="297"/>
                </a:lnTo>
                <a:lnTo>
                  <a:pt x="1604" y="283"/>
                </a:lnTo>
                <a:lnTo>
                  <a:pt x="1562" y="271"/>
                </a:lnTo>
                <a:lnTo>
                  <a:pt x="1519" y="261"/>
                </a:lnTo>
                <a:lnTo>
                  <a:pt x="1475" y="252"/>
                </a:lnTo>
                <a:lnTo>
                  <a:pt x="1429" y="245"/>
                </a:lnTo>
                <a:lnTo>
                  <a:pt x="1382" y="239"/>
                </a:lnTo>
                <a:lnTo>
                  <a:pt x="1333" y="235"/>
                </a:lnTo>
                <a:lnTo>
                  <a:pt x="1285" y="233"/>
                </a:lnTo>
                <a:lnTo>
                  <a:pt x="1234" y="233"/>
                </a:lnTo>
                <a:lnTo>
                  <a:pt x="1182" y="234"/>
                </a:lnTo>
                <a:lnTo>
                  <a:pt x="1129" y="238"/>
                </a:lnTo>
                <a:lnTo>
                  <a:pt x="1099" y="240"/>
                </a:lnTo>
                <a:lnTo>
                  <a:pt x="1068" y="244"/>
                </a:lnTo>
                <a:lnTo>
                  <a:pt x="1038" y="247"/>
                </a:lnTo>
                <a:lnTo>
                  <a:pt x="1008" y="250"/>
                </a:lnTo>
                <a:lnTo>
                  <a:pt x="977" y="255"/>
                </a:lnTo>
                <a:lnTo>
                  <a:pt x="947" y="261"/>
                </a:lnTo>
                <a:lnTo>
                  <a:pt x="917" y="267"/>
                </a:lnTo>
                <a:lnTo>
                  <a:pt x="887" y="272"/>
                </a:lnTo>
                <a:lnTo>
                  <a:pt x="857" y="279"/>
                </a:lnTo>
                <a:lnTo>
                  <a:pt x="826" y="286"/>
                </a:lnTo>
                <a:lnTo>
                  <a:pt x="798" y="294"/>
                </a:lnTo>
                <a:lnTo>
                  <a:pt x="768" y="302"/>
                </a:lnTo>
                <a:lnTo>
                  <a:pt x="738" y="312"/>
                </a:lnTo>
                <a:lnTo>
                  <a:pt x="708" y="321"/>
                </a:lnTo>
                <a:lnTo>
                  <a:pt x="679" y="330"/>
                </a:lnTo>
                <a:lnTo>
                  <a:pt x="649" y="340"/>
                </a:lnTo>
                <a:lnTo>
                  <a:pt x="620" y="351"/>
                </a:lnTo>
                <a:lnTo>
                  <a:pt x="591" y="361"/>
                </a:lnTo>
                <a:lnTo>
                  <a:pt x="562" y="373"/>
                </a:lnTo>
                <a:lnTo>
                  <a:pt x="534" y="384"/>
                </a:lnTo>
                <a:lnTo>
                  <a:pt x="505" y="397"/>
                </a:lnTo>
                <a:lnTo>
                  <a:pt x="477" y="409"/>
                </a:lnTo>
                <a:lnTo>
                  <a:pt x="448" y="422"/>
                </a:lnTo>
                <a:lnTo>
                  <a:pt x="421" y="436"/>
                </a:lnTo>
                <a:lnTo>
                  <a:pt x="393" y="450"/>
                </a:lnTo>
                <a:lnTo>
                  <a:pt x="365" y="464"/>
                </a:lnTo>
                <a:lnTo>
                  <a:pt x="339" y="479"/>
                </a:lnTo>
                <a:lnTo>
                  <a:pt x="312" y="494"/>
                </a:lnTo>
                <a:lnTo>
                  <a:pt x="286" y="509"/>
                </a:lnTo>
                <a:lnTo>
                  <a:pt x="259" y="525"/>
                </a:lnTo>
                <a:lnTo>
                  <a:pt x="233" y="541"/>
                </a:lnTo>
                <a:lnTo>
                  <a:pt x="208" y="557"/>
                </a:lnTo>
                <a:lnTo>
                  <a:pt x="231" y="544"/>
                </a:lnTo>
                <a:lnTo>
                  <a:pt x="254" y="532"/>
                </a:lnTo>
                <a:lnTo>
                  <a:pt x="278" y="520"/>
                </a:lnTo>
                <a:lnTo>
                  <a:pt x="301" y="507"/>
                </a:lnTo>
                <a:lnTo>
                  <a:pt x="325" y="496"/>
                </a:lnTo>
                <a:lnTo>
                  <a:pt x="349" y="484"/>
                </a:lnTo>
                <a:lnTo>
                  <a:pt x="373" y="474"/>
                </a:lnTo>
                <a:lnTo>
                  <a:pt x="398" y="464"/>
                </a:lnTo>
                <a:lnTo>
                  <a:pt x="422" y="453"/>
                </a:lnTo>
                <a:lnTo>
                  <a:pt x="447" y="443"/>
                </a:lnTo>
                <a:lnTo>
                  <a:pt x="471" y="432"/>
                </a:lnTo>
                <a:lnTo>
                  <a:pt x="497" y="423"/>
                </a:lnTo>
                <a:lnTo>
                  <a:pt x="521" y="414"/>
                </a:lnTo>
                <a:lnTo>
                  <a:pt x="546" y="406"/>
                </a:lnTo>
                <a:lnTo>
                  <a:pt x="572" y="397"/>
                </a:lnTo>
                <a:lnTo>
                  <a:pt x="597" y="389"/>
                </a:lnTo>
                <a:lnTo>
                  <a:pt x="622" y="381"/>
                </a:lnTo>
                <a:lnTo>
                  <a:pt x="649" y="374"/>
                </a:lnTo>
                <a:lnTo>
                  <a:pt x="674" y="367"/>
                </a:lnTo>
                <a:lnTo>
                  <a:pt x="700" y="360"/>
                </a:lnTo>
                <a:lnTo>
                  <a:pt x="726" y="353"/>
                </a:lnTo>
                <a:lnTo>
                  <a:pt x="751" y="347"/>
                </a:lnTo>
                <a:lnTo>
                  <a:pt x="778" y="341"/>
                </a:lnTo>
                <a:lnTo>
                  <a:pt x="803" y="337"/>
                </a:lnTo>
                <a:lnTo>
                  <a:pt x="830" y="331"/>
                </a:lnTo>
                <a:lnTo>
                  <a:pt x="856" y="327"/>
                </a:lnTo>
                <a:lnTo>
                  <a:pt x="882" y="323"/>
                </a:lnTo>
                <a:lnTo>
                  <a:pt x="908" y="320"/>
                </a:lnTo>
                <a:lnTo>
                  <a:pt x="935" y="316"/>
                </a:lnTo>
                <a:lnTo>
                  <a:pt x="960" y="313"/>
                </a:lnTo>
                <a:lnTo>
                  <a:pt x="987" y="310"/>
                </a:lnTo>
                <a:lnTo>
                  <a:pt x="1013" y="308"/>
                </a:lnTo>
                <a:lnTo>
                  <a:pt x="1066" y="305"/>
                </a:lnTo>
                <a:lnTo>
                  <a:pt x="1119" y="303"/>
                </a:lnTo>
                <a:lnTo>
                  <a:pt x="1170" y="305"/>
                </a:lnTo>
                <a:lnTo>
                  <a:pt x="1220" y="307"/>
                </a:lnTo>
                <a:lnTo>
                  <a:pt x="1269" y="312"/>
                </a:lnTo>
                <a:lnTo>
                  <a:pt x="1317" y="317"/>
                </a:lnTo>
                <a:lnTo>
                  <a:pt x="1363" y="324"/>
                </a:lnTo>
                <a:lnTo>
                  <a:pt x="1408" y="333"/>
                </a:lnTo>
                <a:lnTo>
                  <a:pt x="1452" y="345"/>
                </a:lnTo>
                <a:lnTo>
                  <a:pt x="1494" y="356"/>
                </a:lnTo>
                <a:lnTo>
                  <a:pt x="1535" y="370"/>
                </a:lnTo>
                <a:lnTo>
                  <a:pt x="1574" y="385"/>
                </a:lnTo>
                <a:lnTo>
                  <a:pt x="1611" y="403"/>
                </a:lnTo>
                <a:lnTo>
                  <a:pt x="1648" y="421"/>
                </a:lnTo>
                <a:lnTo>
                  <a:pt x="1683" y="441"/>
                </a:lnTo>
                <a:lnTo>
                  <a:pt x="1715" y="461"/>
                </a:lnTo>
                <a:lnTo>
                  <a:pt x="1686" y="445"/>
                </a:lnTo>
                <a:lnTo>
                  <a:pt x="1657" y="430"/>
                </a:lnTo>
                <a:lnTo>
                  <a:pt x="1626" y="416"/>
                </a:lnTo>
                <a:lnTo>
                  <a:pt x="1594" y="404"/>
                </a:lnTo>
                <a:lnTo>
                  <a:pt x="1560" y="393"/>
                </a:lnTo>
                <a:lnTo>
                  <a:pt x="1526" y="383"/>
                </a:lnTo>
                <a:lnTo>
                  <a:pt x="1490" y="374"/>
                </a:lnTo>
                <a:lnTo>
                  <a:pt x="1453" y="367"/>
                </a:lnTo>
                <a:lnTo>
                  <a:pt x="1415" y="360"/>
                </a:lnTo>
                <a:lnTo>
                  <a:pt x="1376" y="355"/>
                </a:lnTo>
                <a:lnTo>
                  <a:pt x="1336" y="352"/>
                </a:lnTo>
                <a:lnTo>
                  <a:pt x="1294" y="351"/>
                </a:lnTo>
                <a:lnTo>
                  <a:pt x="1253" y="350"/>
                </a:lnTo>
                <a:lnTo>
                  <a:pt x="1209" y="351"/>
                </a:lnTo>
                <a:lnTo>
                  <a:pt x="1165" y="353"/>
                </a:lnTo>
                <a:lnTo>
                  <a:pt x="1120" y="356"/>
                </a:lnTo>
                <a:lnTo>
                  <a:pt x="1094" y="359"/>
                </a:lnTo>
                <a:lnTo>
                  <a:pt x="1066" y="362"/>
                </a:lnTo>
                <a:lnTo>
                  <a:pt x="1040" y="367"/>
                </a:lnTo>
                <a:lnTo>
                  <a:pt x="1013" y="370"/>
                </a:lnTo>
                <a:lnTo>
                  <a:pt x="987" y="375"/>
                </a:lnTo>
                <a:lnTo>
                  <a:pt x="960" y="381"/>
                </a:lnTo>
                <a:lnTo>
                  <a:pt x="934" y="386"/>
                </a:lnTo>
                <a:lnTo>
                  <a:pt x="907" y="392"/>
                </a:lnTo>
                <a:lnTo>
                  <a:pt x="879" y="399"/>
                </a:lnTo>
                <a:lnTo>
                  <a:pt x="854" y="406"/>
                </a:lnTo>
                <a:lnTo>
                  <a:pt x="827" y="413"/>
                </a:lnTo>
                <a:lnTo>
                  <a:pt x="801" y="421"/>
                </a:lnTo>
                <a:lnTo>
                  <a:pt x="774" y="429"/>
                </a:lnTo>
                <a:lnTo>
                  <a:pt x="749" y="438"/>
                </a:lnTo>
                <a:lnTo>
                  <a:pt x="723" y="447"/>
                </a:lnTo>
                <a:lnTo>
                  <a:pt x="697" y="457"/>
                </a:lnTo>
                <a:lnTo>
                  <a:pt x="672" y="466"/>
                </a:lnTo>
                <a:lnTo>
                  <a:pt x="645" y="476"/>
                </a:lnTo>
                <a:lnTo>
                  <a:pt x="620" y="487"/>
                </a:lnTo>
                <a:lnTo>
                  <a:pt x="596" y="498"/>
                </a:lnTo>
                <a:lnTo>
                  <a:pt x="571" y="510"/>
                </a:lnTo>
                <a:lnTo>
                  <a:pt x="545" y="521"/>
                </a:lnTo>
                <a:lnTo>
                  <a:pt x="521" y="533"/>
                </a:lnTo>
                <a:lnTo>
                  <a:pt x="497" y="545"/>
                </a:lnTo>
                <a:lnTo>
                  <a:pt x="473" y="558"/>
                </a:lnTo>
                <a:lnTo>
                  <a:pt x="448" y="571"/>
                </a:lnTo>
                <a:lnTo>
                  <a:pt x="425" y="585"/>
                </a:lnTo>
                <a:lnTo>
                  <a:pt x="401" y="598"/>
                </a:lnTo>
                <a:lnTo>
                  <a:pt x="378" y="612"/>
                </a:lnTo>
                <a:lnTo>
                  <a:pt x="355" y="626"/>
                </a:lnTo>
                <a:lnTo>
                  <a:pt x="332" y="641"/>
                </a:lnTo>
                <a:lnTo>
                  <a:pt x="310" y="656"/>
                </a:lnTo>
                <a:lnTo>
                  <a:pt x="350" y="634"/>
                </a:lnTo>
                <a:lnTo>
                  <a:pt x="391" y="613"/>
                </a:lnTo>
                <a:lnTo>
                  <a:pt x="432" y="593"/>
                </a:lnTo>
                <a:lnTo>
                  <a:pt x="474" y="573"/>
                </a:lnTo>
                <a:lnTo>
                  <a:pt x="516" y="555"/>
                </a:lnTo>
                <a:lnTo>
                  <a:pt x="559" y="538"/>
                </a:lnTo>
                <a:lnTo>
                  <a:pt x="603" y="522"/>
                </a:lnTo>
                <a:lnTo>
                  <a:pt x="647" y="506"/>
                </a:lnTo>
                <a:lnTo>
                  <a:pt x="690" y="492"/>
                </a:lnTo>
                <a:lnTo>
                  <a:pt x="734" y="480"/>
                </a:lnTo>
                <a:lnTo>
                  <a:pt x="779" y="468"/>
                </a:lnTo>
                <a:lnTo>
                  <a:pt x="823" y="458"/>
                </a:lnTo>
                <a:lnTo>
                  <a:pt x="868" y="450"/>
                </a:lnTo>
                <a:lnTo>
                  <a:pt x="913" y="442"/>
                </a:lnTo>
                <a:lnTo>
                  <a:pt x="958" y="435"/>
                </a:lnTo>
                <a:lnTo>
                  <a:pt x="1003" y="430"/>
                </a:lnTo>
                <a:lnTo>
                  <a:pt x="1064" y="426"/>
                </a:lnTo>
                <a:lnTo>
                  <a:pt x="1124" y="423"/>
                </a:lnTo>
                <a:lnTo>
                  <a:pt x="1181" y="424"/>
                </a:lnTo>
                <a:lnTo>
                  <a:pt x="1237" y="428"/>
                </a:lnTo>
                <a:lnTo>
                  <a:pt x="1291" y="434"/>
                </a:lnTo>
                <a:lnTo>
                  <a:pt x="1341" y="442"/>
                </a:lnTo>
                <a:lnTo>
                  <a:pt x="1390" y="453"/>
                </a:lnTo>
                <a:lnTo>
                  <a:pt x="1436" y="466"/>
                </a:lnTo>
                <a:lnTo>
                  <a:pt x="1480" y="482"/>
                </a:lnTo>
                <a:lnTo>
                  <a:pt x="1521" y="499"/>
                </a:lnTo>
                <a:lnTo>
                  <a:pt x="1559" y="520"/>
                </a:lnTo>
                <a:lnTo>
                  <a:pt x="1594" y="542"/>
                </a:lnTo>
                <a:lnTo>
                  <a:pt x="1626" y="566"/>
                </a:lnTo>
                <a:lnTo>
                  <a:pt x="1655" y="593"/>
                </a:lnTo>
                <a:lnTo>
                  <a:pt x="1681" y="621"/>
                </a:lnTo>
                <a:lnTo>
                  <a:pt x="1703" y="651"/>
                </a:lnTo>
                <a:lnTo>
                  <a:pt x="2095" y="286"/>
                </a:lnTo>
                <a:lnTo>
                  <a:pt x="2074" y="268"/>
                </a:lnTo>
                <a:lnTo>
                  <a:pt x="2054" y="250"/>
                </a:lnTo>
                <a:lnTo>
                  <a:pt x="2032" y="233"/>
                </a:lnTo>
                <a:lnTo>
                  <a:pt x="2010" y="217"/>
                </a:lnTo>
                <a:lnTo>
                  <a:pt x="1987" y="201"/>
                </a:lnTo>
                <a:lnTo>
                  <a:pt x="1963" y="186"/>
                </a:lnTo>
                <a:lnTo>
                  <a:pt x="1938" y="171"/>
                </a:lnTo>
                <a:lnTo>
                  <a:pt x="1913" y="156"/>
                </a:lnTo>
                <a:lnTo>
                  <a:pt x="1888" y="142"/>
                </a:lnTo>
                <a:lnTo>
                  <a:pt x="1861" y="129"/>
                </a:lnTo>
                <a:lnTo>
                  <a:pt x="1835" y="117"/>
                </a:lnTo>
                <a:lnTo>
                  <a:pt x="1807" y="104"/>
                </a:lnTo>
                <a:lnTo>
                  <a:pt x="1778" y="94"/>
                </a:lnTo>
                <a:lnTo>
                  <a:pt x="1749" y="82"/>
                </a:lnTo>
                <a:lnTo>
                  <a:pt x="1719" y="72"/>
                </a:lnTo>
                <a:lnTo>
                  <a:pt x="1689" y="63"/>
                </a:lnTo>
                <a:lnTo>
                  <a:pt x="1659" y="53"/>
                </a:lnTo>
                <a:lnTo>
                  <a:pt x="1628" y="45"/>
                </a:lnTo>
                <a:lnTo>
                  <a:pt x="1596" y="38"/>
                </a:lnTo>
                <a:lnTo>
                  <a:pt x="1564" y="32"/>
                </a:lnTo>
                <a:lnTo>
                  <a:pt x="1530" y="25"/>
                </a:lnTo>
                <a:lnTo>
                  <a:pt x="1497" y="19"/>
                </a:lnTo>
                <a:lnTo>
                  <a:pt x="1464" y="14"/>
                </a:lnTo>
                <a:lnTo>
                  <a:pt x="1429" y="11"/>
                </a:lnTo>
                <a:lnTo>
                  <a:pt x="1394" y="6"/>
                </a:lnTo>
                <a:lnTo>
                  <a:pt x="1359" y="4"/>
                </a:lnTo>
                <a:lnTo>
                  <a:pt x="1322" y="2"/>
                </a:lnTo>
                <a:lnTo>
                  <a:pt x="1286" y="0"/>
                </a:lnTo>
                <a:lnTo>
                  <a:pt x="1249" y="0"/>
                </a:lnTo>
                <a:lnTo>
                  <a:pt x="1211" y="0"/>
                </a:lnTo>
                <a:lnTo>
                  <a:pt x="1173" y="2"/>
                </a:lnTo>
                <a:lnTo>
                  <a:pt x="1135" y="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905" y="490482"/>
            <a:ext cx="1629461" cy="66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87625" y="2143125"/>
            <a:ext cx="4056063" cy="4090988"/>
            <a:chOff x="1630" y="1350"/>
            <a:chExt cx="2555" cy="2577"/>
          </a:xfrm>
        </p:grpSpPr>
        <p:sp>
          <p:nvSpPr>
            <p:cNvPr id="1198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30" y="1350"/>
              <a:ext cx="2555" cy="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9" y="1359"/>
              <a:ext cx="1822" cy="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6" name="Rectangle 8"/>
            <p:cNvSpPr>
              <a:spLocks noChangeArrowheads="1"/>
            </p:cNvSpPr>
            <p:nvPr/>
          </p:nvSpPr>
          <p:spPr bwMode="auto">
            <a:xfrm>
              <a:off x="2200" y="3611"/>
              <a:ext cx="6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40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Cooling</a:t>
              </a:r>
              <a:r>
                <a:rPr lang="es-MX" sz="14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s-MX" sz="140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beams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/>
          </p:nvSpPr>
          <p:spPr bwMode="auto">
            <a:xfrm>
              <a:off x="1721" y="2322"/>
              <a:ext cx="69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Detection</a:t>
              </a: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laser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2056" y="155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20" name="Rectangle 12"/>
            <p:cNvSpPr>
              <a:spLocks noChangeArrowheads="1"/>
            </p:cNvSpPr>
            <p:nvPr/>
          </p:nvSpPr>
          <p:spPr bwMode="auto">
            <a:xfrm>
              <a:off x="1791" y="1797"/>
              <a:ext cx="8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Microwaves</a:t>
              </a: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s-MX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cavity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21" name="Rectangle 13"/>
            <p:cNvSpPr>
              <a:spLocks noChangeArrowheads="1"/>
            </p:cNvSpPr>
            <p:nvPr/>
          </p:nvSpPr>
          <p:spPr bwMode="auto">
            <a:xfrm>
              <a:off x="3627" y="1774"/>
              <a:ext cx="50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Detector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22" name="Rectangle 14"/>
            <p:cNvSpPr>
              <a:spLocks noChangeArrowheads="1"/>
            </p:cNvSpPr>
            <p:nvPr/>
          </p:nvSpPr>
          <p:spPr bwMode="auto">
            <a:xfrm>
              <a:off x="3392" y="2911"/>
              <a:ext cx="7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Optical</a:t>
              </a:r>
              <a:r>
                <a:rPr kumimoji="0" lang="es-MX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molases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467544" y="1844824"/>
            <a:ext cx="2556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/>
                </a:solidFill>
              </a:rPr>
              <a:t>Wayne M. </a:t>
            </a:r>
            <a:r>
              <a:rPr lang="en-US" sz="1400" dirty="0" err="1" smtClean="0">
                <a:solidFill>
                  <a:schemeClr val="tx2"/>
                </a:solidFill>
              </a:rPr>
              <a:t>Itano</a:t>
            </a:r>
            <a:r>
              <a:rPr lang="en-US" sz="1400" dirty="0" smtClean="0">
                <a:solidFill>
                  <a:schemeClr val="tx2"/>
                </a:solidFill>
              </a:rPr>
              <a:t>, Norman F. Ramsey,  </a:t>
            </a:r>
            <a:r>
              <a:rPr lang="en-US" sz="1400" i="1" dirty="0" smtClean="0">
                <a:solidFill>
                  <a:schemeClr val="tx2"/>
                </a:solidFill>
              </a:rPr>
              <a:t>Accurate Measurement of Time</a:t>
            </a:r>
            <a:r>
              <a:rPr lang="en-US" sz="1400" dirty="0" smtClean="0">
                <a:solidFill>
                  <a:schemeClr val="tx2"/>
                </a:solidFill>
              </a:rPr>
              <a:t>, Scientific American, July 1993.</a:t>
            </a:r>
            <a:endParaRPr lang="es-MX" sz="1400" dirty="0">
              <a:solidFill>
                <a:schemeClr val="tx2"/>
              </a:solidFill>
            </a:endParaRPr>
          </a:p>
        </p:txBody>
      </p:sp>
      <p:sp>
        <p:nvSpPr>
          <p:cNvPr id="19" name="18 CuadroTexto">
            <a:hlinkClick r:id="rId4" action="ppaction://hlinkpres?slideindex=1&amp;slidetitle="/>
          </p:cNvPr>
          <p:cNvSpPr txBox="1"/>
          <p:nvPr/>
        </p:nvSpPr>
        <p:spPr>
          <a:xfrm>
            <a:off x="3779912" y="1196752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Cs </a:t>
            </a:r>
            <a:r>
              <a:rPr lang="es-MX" sz="2000" b="1" dirty="0" err="1" smtClean="0"/>
              <a:t>Fountain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Clock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(1990)</a:t>
            </a:r>
            <a:endParaRPr lang="es-MX" sz="2000" b="1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602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4 Grupo"/>
          <p:cNvGrpSpPr/>
          <p:nvPr/>
        </p:nvGrpSpPr>
        <p:grpSpPr>
          <a:xfrm>
            <a:off x="606429" y="312879"/>
            <a:ext cx="7894661" cy="544353"/>
            <a:chOff x="642910" y="142852"/>
            <a:chExt cx="7894661" cy="544353"/>
          </a:xfrm>
        </p:grpSpPr>
        <p:pic>
          <p:nvPicPr>
            <p:cNvPr id="3" name="Picture 5" descr="Dibuj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496" y="241200"/>
              <a:ext cx="4537075" cy="358775"/>
            </a:xfrm>
            <a:prstGeom prst="rect">
              <a:avLst/>
            </a:prstGeom>
            <a:noFill/>
          </p:spPr>
        </p:pic>
        <p:grpSp>
          <p:nvGrpSpPr>
            <p:cNvPr id="4" name="Group 49"/>
            <p:cNvGrpSpPr>
              <a:grpSpLocks noChangeAspect="1"/>
            </p:cNvGrpSpPr>
            <p:nvPr/>
          </p:nvGrpSpPr>
          <p:grpSpPr bwMode="auto">
            <a:xfrm>
              <a:off x="642910" y="142852"/>
              <a:ext cx="3404708" cy="544353"/>
              <a:chOff x="476" y="1661"/>
              <a:chExt cx="3402" cy="544"/>
            </a:xfrm>
          </p:grpSpPr>
          <p:sp>
            <p:nvSpPr>
              <p:cNvPr id="5" name="Line 50"/>
              <p:cNvSpPr>
                <a:spLocks noChangeShapeType="1"/>
              </p:cNvSpPr>
              <p:nvPr/>
            </p:nvSpPr>
            <p:spPr bwMode="auto">
              <a:xfrm>
                <a:off x="748" y="1661"/>
                <a:ext cx="0" cy="5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6" name="Line 51"/>
              <p:cNvSpPr>
                <a:spLocks noChangeShapeType="1"/>
              </p:cNvSpPr>
              <p:nvPr/>
            </p:nvSpPr>
            <p:spPr bwMode="auto">
              <a:xfrm flipV="1">
                <a:off x="612" y="1933"/>
                <a:ext cx="135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7" name="Line 52"/>
              <p:cNvSpPr>
                <a:spLocks noChangeShapeType="1"/>
              </p:cNvSpPr>
              <p:nvPr/>
            </p:nvSpPr>
            <p:spPr bwMode="auto">
              <a:xfrm>
                <a:off x="748" y="1933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8" name="Line 53"/>
              <p:cNvSpPr>
                <a:spLocks noChangeShapeType="1"/>
              </p:cNvSpPr>
              <p:nvPr/>
            </p:nvSpPr>
            <p:spPr bwMode="auto">
              <a:xfrm>
                <a:off x="476" y="1933"/>
                <a:ext cx="340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9" name="Line 54"/>
              <p:cNvSpPr>
                <a:spLocks noChangeShapeType="1"/>
              </p:cNvSpPr>
              <p:nvPr/>
            </p:nvSpPr>
            <p:spPr bwMode="auto">
              <a:xfrm>
                <a:off x="612" y="1706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0" name="Line 55"/>
              <p:cNvSpPr>
                <a:spLocks noChangeShapeType="1"/>
              </p:cNvSpPr>
              <p:nvPr/>
            </p:nvSpPr>
            <p:spPr bwMode="auto">
              <a:xfrm flipH="1" flipV="1">
                <a:off x="521" y="1797"/>
                <a:ext cx="227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1" name="Oval 56"/>
              <p:cNvSpPr>
                <a:spLocks noChangeArrowheads="1"/>
              </p:cNvSpPr>
              <p:nvPr/>
            </p:nvSpPr>
            <p:spPr bwMode="auto">
              <a:xfrm>
                <a:off x="612" y="1797"/>
                <a:ext cx="272" cy="2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12" name="Line 57"/>
              <p:cNvSpPr>
                <a:spLocks noChangeShapeType="1"/>
              </p:cNvSpPr>
              <p:nvPr/>
            </p:nvSpPr>
            <p:spPr bwMode="auto">
              <a:xfrm flipV="1">
                <a:off x="521" y="1933"/>
                <a:ext cx="227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3" name="Line 58"/>
              <p:cNvSpPr>
                <a:spLocks noChangeShapeType="1"/>
              </p:cNvSpPr>
              <p:nvPr/>
            </p:nvSpPr>
            <p:spPr bwMode="auto">
              <a:xfrm flipV="1">
                <a:off x="748" y="1706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" name="Line 59"/>
              <p:cNvSpPr>
                <a:spLocks noChangeShapeType="1"/>
              </p:cNvSpPr>
              <p:nvPr/>
            </p:nvSpPr>
            <p:spPr bwMode="auto">
              <a:xfrm flipV="1">
                <a:off x="748" y="1797"/>
                <a:ext cx="227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" name="Line 60"/>
              <p:cNvSpPr>
                <a:spLocks noChangeShapeType="1"/>
              </p:cNvSpPr>
              <p:nvPr/>
            </p:nvSpPr>
            <p:spPr bwMode="auto">
              <a:xfrm>
                <a:off x="748" y="1933"/>
                <a:ext cx="227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6" name="Line 61"/>
              <p:cNvSpPr>
                <a:spLocks noChangeShapeType="1"/>
              </p:cNvSpPr>
              <p:nvPr/>
            </p:nvSpPr>
            <p:spPr bwMode="auto">
              <a:xfrm flipV="1">
                <a:off x="748" y="1797"/>
                <a:ext cx="136" cy="13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" name="Line 62"/>
              <p:cNvSpPr>
                <a:spLocks noChangeShapeType="1"/>
              </p:cNvSpPr>
              <p:nvPr/>
            </p:nvSpPr>
            <p:spPr bwMode="auto">
              <a:xfrm flipV="1">
                <a:off x="612" y="1933"/>
                <a:ext cx="136" cy="13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" name="Line 63"/>
              <p:cNvSpPr>
                <a:spLocks noChangeShapeType="1"/>
              </p:cNvSpPr>
              <p:nvPr/>
            </p:nvSpPr>
            <p:spPr bwMode="auto">
              <a:xfrm>
                <a:off x="612" y="1797"/>
                <a:ext cx="136" cy="13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" name="Line 64"/>
              <p:cNvSpPr>
                <a:spLocks noChangeShapeType="1"/>
              </p:cNvSpPr>
              <p:nvPr/>
            </p:nvSpPr>
            <p:spPr bwMode="auto">
              <a:xfrm flipV="1">
                <a:off x="748" y="1752"/>
                <a:ext cx="45" cy="18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" name="Line 65"/>
              <p:cNvSpPr>
                <a:spLocks noChangeShapeType="1"/>
              </p:cNvSpPr>
              <p:nvPr/>
            </p:nvSpPr>
            <p:spPr bwMode="auto">
              <a:xfrm>
                <a:off x="748" y="1933"/>
                <a:ext cx="136" cy="13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" name="Line 66"/>
              <p:cNvSpPr>
                <a:spLocks noChangeShapeType="1"/>
              </p:cNvSpPr>
              <p:nvPr/>
            </p:nvSpPr>
            <p:spPr bwMode="auto">
              <a:xfrm flipV="1">
                <a:off x="703" y="1933"/>
                <a:ext cx="45" cy="18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" name="Line 67"/>
              <p:cNvSpPr>
                <a:spLocks noChangeShapeType="1"/>
              </p:cNvSpPr>
              <p:nvPr/>
            </p:nvSpPr>
            <p:spPr bwMode="auto">
              <a:xfrm flipH="1" flipV="1">
                <a:off x="703" y="1752"/>
                <a:ext cx="45" cy="18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3" name="Line 68"/>
              <p:cNvSpPr>
                <a:spLocks noChangeShapeType="1"/>
              </p:cNvSpPr>
              <p:nvPr/>
            </p:nvSpPr>
            <p:spPr bwMode="auto">
              <a:xfrm flipH="1" flipV="1">
                <a:off x="748" y="1932"/>
                <a:ext cx="45" cy="18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4" name="Line 69"/>
              <p:cNvSpPr>
                <a:spLocks noChangeShapeType="1"/>
              </p:cNvSpPr>
              <p:nvPr/>
            </p:nvSpPr>
            <p:spPr bwMode="auto">
              <a:xfrm flipV="1">
                <a:off x="748" y="1888"/>
                <a:ext cx="182" cy="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5" name="Line 70"/>
              <p:cNvSpPr>
                <a:spLocks noChangeShapeType="1"/>
              </p:cNvSpPr>
              <p:nvPr/>
            </p:nvSpPr>
            <p:spPr bwMode="auto">
              <a:xfrm flipV="1">
                <a:off x="567" y="1932"/>
                <a:ext cx="182" cy="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6" name="Line 71"/>
              <p:cNvSpPr>
                <a:spLocks noChangeShapeType="1"/>
              </p:cNvSpPr>
              <p:nvPr/>
            </p:nvSpPr>
            <p:spPr bwMode="auto">
              <a:xfrm>
                <a:off x="748" y="1933"/>
                <a:ext cx="182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" name="Line 72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182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 dirty="0"/>
              </a:p>
            </p:txBody>
          </p:sp>
        </p:grpSp>
      </p:grpSp>
      <p:grpSp>
        <p:nvGrpSpPr>
          <p:cNvPr id="29" name="65 Grupo"/>
          <p:cNvGrpSpPr/>
          <p:nvPr/>
        </p:nvGrpSpPr>
        <p:grpSpPr>
          <a:xfrm>
            <a:off x="3135313" y="1428736"/>
            <a:ext cx="3122612" cy="4881577"/>
            <a:chOff x="3135313" y="1428736"/>
            <a:chExt cx="3122612" cy="4881577"/>
          </a:xfrm>
        </p:grpSpPr>
        <p:sp>
          <p:nvSpPr>
            <p:cNvPr id="30" name="Oval 83"/>
            <p:cNvSpPr>
              <a:spLocks noChangeAspect="1" noChangeArrowheads="1"/>
            </p:cNvSpPr>
            <p:nvPr/>
          </p:nvSpPr>
          <p:spPr bwMode="auto">
            <a:xfrm>
              <a:off x="3876675" y="3714750"/>
              <a:ext cx="1557338" cy="1606550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Rectangle 77"/>
            <p:cNvSpPr>
              <a:spLocks noChangeAspect="1" noChangeArrowheads="1"/>
            </p:cNvSpPr>
            <p:nvPr/>
          </p:nvSpPr>
          <p:spPr bwMode="auto">
            <a:xfrm>
              <a:off x="4467225" y="1428736"/>
              <a:ext cx="465138" cy="66676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2" name="AutoShape 85"/>
            <p:cNvSpPr>
              <a:spLocks noChangeAspect="1" noChangeArrowheads="1"/>
            </p:cNvSpPr>
            <p:nvPr/>
          </p:nvSpPr>
          <p:spPr bwMode="auto">
            <a:xfrm>
              <a:off x="4284663" y="1857375"/>
              <a:ext cx="803275" cy="809625"/>
            </a:xfrm>
            <a:custGeom>
              <a:avLst/>
              <a:gdLst>
                <a:gd name="G0" fmla="+- 8786 0 0"/>
                <a:gd name="G1" fmla="+- 5916617 0 0"/>
                <a:gd name="G2" fmla="+- 0 0 5916617"/>
                <a:gd name="T0" fmla="*/ 0 256 1"/>
                <a:gd name="T1" fmla="*/ 180 256 1"/>
                <a:gd name="G3" fmla="+- 5916617 T0 T1"/>
                <a:gd name="T2" fmla="*/ 0 256 1"/>
                <a:gd name="T3" fmla="*/ 90 256 1"/>
                <a:gd name="G4" fmla="+- 5916617 T2 T3"/>
                <a:gd name="G5" fmla="*/ G4 2 1"/>
                <a:gd name="T4" fmla="*/ 90 256 1"/>
                <a:gd name="T5" fmla="*/ 0 256 1"/>
                <a:gd name="G6" fmla="+- 5916617 T4 T5"/>
                <a:gd name="G7" fmla="*/ G6 2 1"/>
                <a:gd name="G8" fmla="abs 591661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786"/>
                <a:gd name="G18" fmla="*/ 8786 1 2"/>
                <a:gd name="G19" fmla="+- G18 5400 0"/>
                <a:gd name="G20" fmla="cos G19 5916617"/>
                <a:gd name="G21" fmla="sin G19 5916617"/>
                <a:gd name="G22" fmla="+- G20 10800 0"/>
                <a:gd name="G23" fmla="+- G21 10800 0"/>
                <a:gd name="G24" fmla="+- 10800 0 G20"/>
                <a:gd name="G25" fmla="+- 8786 10800 0"/>
                <a:gd name="G26" fmla="?: G9 G17 G25"/>
                <a:gd name="G27" fmla="?: G9 0 21600"/>
                <a:gd name="G28" fmla="cos 10800 5916617"/>
                <a:gd name="G29" fmla="sin 10800 5916617"/>
                <a:gd name="G30" fmla="sin 8786 5916617"/>
                <a:gd name="G31" fmla="+- G28 10800 0"/>
                <a:gd name="G32" fmla="+- G29 10800 0"/>
                <a:gd name="G33" fmla="+- G30 10800 0"/>
                <a:gd name="G34" fmla="?: G4 0 G31"/>
                <a:gd name="G35" fmla="?: 5916617 G34 0"/>
                <a:gd name="G36" fmla="?: G6 G35 G31"/>
                <a:gd name="G37" fmla="+- 21600 0 G36"/>
                <a:gd name="G38" fmla="?: G4 0 G33"/>
                <a:gd name="G39" fmla="?: 591661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52 w 21600"/>
                <a:gd name="T15" fmla="*/ 20592 h 21600"/>
                <a:gd name="T16" fmla="*/ 10800 w 21600"/>
                <a:gd name="T17" fmla="*/ 2014 h 21600"/>
                <a:gd name="T18" fmla="*/ 10848 w 21600"/>
                <a:gd name="T19" fmla="*/ 2059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57" y="19585"/>
                  </a:moveTo>
                  <a:cubicBezTo>
                    <a:pt x="5921" y="19562"/>
                    <a:pt x="2014" y="15635"/>
                    <a:pt x="2014" y="10800"/>
                  </a:cubicBezTo>
                  <a:cubicBezTo>
                    <a:pt x="2014" y="5947"/>
                    <a:pt x="5947" y="2014"/>
                    <a:pt x="10800" y="2014"/>
                  </a:cubicBezTo>
                  <a:cubicBezTo>
                    <a:pt x="15652" y="2014"/>
                    <a:pt x="19586" y="5947"/>
                    <a:pt x="19586" y="10800"/>
                  </a:cubicBezTo>
                  <a:cubicBezTo>
                    <a:pt x="19586" y="15635"/>
                    <a:pt x="15678" y="19562"/>
                    <a:pt x="10842" y="19585"/>
                  </a:cubicBezTo>
                  <a:lnTo>
                    <a:pt x="10852" y="21599"/>
                  </a:lnTo>
                  <a:cubicBezTo>
                    <a:pt x="16796" y="21570"/>
                    <a:pt x="21600" y="1674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44"/>
                    <a:pt x="4803" y="21570"/>
                    <a:pt x="10747" y="21599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">
                <a:rot lat="3000000" lon="0" rev="0"/>
              </a:camera>
              <a:lightRig rig="legacyFlat3" dir="b"/>
            </a:scene3d>
            <a:sp3d extrusionH="227000" prstMaterial="legacyMetal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sp>
          <p:nvSpPr>
            <p:cNvPr id="33" name="Rectangle 82"/>
            <p:cNvSpPr>
              <a:spLocks noChangeAspect="1" noChangeArrowheads="1"/>
            </p:cNvSpPr>
            <p:nvPr/>
          </p:nvSpPr>
          <p:spPr bwMode="auto">
            <a:xfrm>
              <a:off x="4467225" y="2190750"/>
              <a:ext cx="465138" cy="152400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4" name="Rectangle 80"/>
            <p:cNvSpPr>
              <a:spLocks noChangeAspect="1" noChangeArrowheads="1"/>
            </p:cNvSpPr>
            <p:nvPr/>
          </p:nvSpPr>
          <p:spPr bwMode="auto">
            <a:xfrm rot="17389773">
              <a:off x="4450557" y="3018631"/>
              <a:ext cx="393700" cy="3024187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Rectangle 81"/>
            <p:cNvSpPr>
              <a:spLocks noChangeAspect="1" noChangeArrowheads="1"/>
            </p:cNvSpPr>
            <p:nvPr/>
          </p:nvSpPr>
          <p:spPr bwMode="auto">
            <a:xfrm rot="15066401">
              <a:off x="4507707" y="3012281"/>
              <a:ext cx="393700" cy="3106737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36" name="Group 124"/>
            <p:cNvGrpSpPr>
              <a:grpSpLocks/>
            </p:cNvGrpSpPr>
            <p:nvPr/>
          </p:nvGrpSpPr>
          <p:grpSpPr bwMode="auto">
            <a:xfrm>
              <a:off x="3995738" y="4297363"/>
              <a:ext cx="1439862" cy="1655762"/>
              <a:chOff x="4059" y="1888"/>
              <a:chExt cx="907" cy="1043"/>
            </a:xfrm>
          </p:grpSpPr>
          <p:sp>
            <p:nvSpPr>
              <p:cNvPr id="47" name="AutoShape 125"/>
              <p:cNvSpPr>
                <a:spLocks noChangeAspect="1" noChangeArrowheads="1"/>
              </p:cNvSpPr>
              <p:nvPr/>
            </p:nvSpPr>
            <p:spPr bwMode="auto">
              <a:xfrm>
                <a:off x="4059" y="1888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48" name="AutoShape 126"/>
              <p:cNvSpPr>
                <a:spLocks noChangeAspect="1" noChangeArrowheads="1"/>
              </p:cNvSpPr>
              <p:nvPr/>
            </p:nvSpPr>
            <p:spPr bwMode="auto">
              <a:xfrm>
                <a:off x="4059" y="1933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49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4059" y="1979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50" name="AutoShape 128"/>
              <p:cNvSpPr>
                <a:spLocks noChangeAspect="1" noChangeArrowheads="1"/>
              </p:cNvSpPr>
              <p:nvPr/>
            </p:nvSpPr>
            <p:spPr bwMode="auto">
              <a:xfrm>
                <a:off x="4059" y="2024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</p:grpSp>
        <p:sp>
          <p:nvSpPr>
            <p:cNvPr id="37" name="Rectangle 108"/>
            <p:cNvSpPr>
              <a:spLocks noChangeAspect="1" noChangeArrowheads="1"/>
            </p:cNvSpPr>
            <p:nvPr/>
          </p:nvSpPr>
          <p:spPr bwMode="auto">
            <a:xfrm>
              <a:off x="4467225" y="5143500"/>
              <a:ext cx="465138" cy="11668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38" name="Group 137"/>
            <p:cNvGrpSpPr>
              <a:grpSpLocks/>
            </p:cNvGrpSpPr>
            <p:nvPr/>
          </p:nvGrpSpPr>
          <p:grpSpPr bwMode="auto">
            <a:xfrm>
              <a:off x="3995738" y="3143250"/>
              <a:ext cx="1439862" cy="1655763"/>
              <a:chOff x="4059" y="1888"/>
              <a:chExt cx="907" cy="1043"/>
            </a:xfrm>
          </p:grpSpPr>
          <p:sp>
            <p:nvSpPr>
              <p:cNvPr id="43" name="AutoShape 138"/>
              <p:cNvSpPr>
                <a:spLocks noChangeAspect="1" noChangeArrowheads="1"/>
              </p:cNvSpPr>
              <p:nvPr/>
            </p:nvSpPr>
            <p:spPr bwMode="auto">
              <a:xfrm>
                <a:off x="4059" y="1888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44" name="AutoShape 139"/>
              <p:cNvSpPr>
                <a:spLocks noChangeAspect="1" noChangeArrowheads="1"/>
              </p:cNvSpPr>
              <p:nvPr/>
            </p:nvSpPr>
            <p:spPr bwMode="auto">
              <a:xfrm>
                <a:off x="4059" y="1933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45" name="AutoShape 140"/>
              <p:cNvSpPr>
                <a:spLocks noChangeAspect="1" noChangeArrowheads="1"/>
              </p:cNvSpPr>
              <p:nvPr/>
            </p:nvSpPr>
            <p:spPr bwMode="auto">
              <a:xfrm>
                <a:off x="4059" y="1979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  <p:sp>
            <p:nvSpPr>
              <p:cNvPr id="46" name="AutoShape 141"/>
              <p:cNvSpPr>
                <a:spLocks noChangeAspect="1" noChangeArrowheads="1"/>
              </p:cNvSpPr>
              <p:nvPr/>
            </p:nvSpPr>
            <p:spPr bwMode="auto">
              <a:xfrm>
                <a:off x="4059" y="2024"/>
                <a:ext cx="907" cy="907"/>
              </a:xfrm>
              <a:custGeom>
                <a:avLst/>
                <a:gdLst>
                  <a:gd name="G0" fmla="+- 8786 0 0"/>
                  <a:gd name="G1" fmla="+- 5916617 0 0"/>
                  <a:gd name="G2" fmla="+- 0 0 5916617"/>
                  <a:gd name="T0" fmla="*/ 0 256 1"/>
                  <a:gd name="T1" fmla="*/ 180 256 1"/>
                  <a:gd name="G3" fmla="+- 5916617 T0 T1"/>
                  <a:gd name="T2" fmla="*/ 0 256 1"/>
                  <a:gd name="T3" fmla="*/ 90 256 1"/>
                  <a:gd name="G4" fmla="+- 5916617 T2 T3"/>
                  <a:gd name="G5" fmla="*/ G4 2 1"/>
                  <a:gd name="T4" fmla="*/ 90 256 1"/>
                  <a:gd name="T5" fmla="*/ 0 256 1"/>
                  <a:gd name="G6" fmla="+- 5916617 T4 T5"/>
                  <a:gd name="G7" fmla="*/ G6 2 1"/>
                  <a:gd name="G8" fmla="abs 5916617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786"/>
                  <a:gd name="G18" fmla="*/ 8786 1 2"/>
                  <a:gd name="G19" fmla="+- G18 5400 0"/>
                  <a:gd name="G20" fmla="cos G19 5916617"/>
                  <a:gd name="G21" fmla="sin G19 5916617"/>
                  <a:gd name="G22" fmla="+- G20 10800 0"/>
                  <a:gd name="G23" fmla="+- G21 10800 0"/>
                  <a:gd name="G24" fmla="+- 10800 0 G20"/>
                  <a:gd name="G25" fmla="+- 8786 10800 0"/>
                  <a:gd name="G26" fmla="?: G9 G17 G25"/>
                  <a:gd name="G27" fmla="?: G9 0 21600"/>
                  <a:gd name="G28" fmla="cos 10800 5916617"/>
                  <a:gd name="G29" fmla="sin 10800 5916617"/>
                  <a:gd name="G30" fmla="sin 8786 5916617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617 G34 0"/>
                  <a:gd name="G36" fmla="?: G6 G35 G31"/>
                  <a:gd name="G37" fmla="+- 21600 0 G36"/>
                  <a:gd name="G38" fmla="?: G4 0 G33"/>
                  <a:gd name="G39" fmla="?: 5916617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2 w 21600"/>
                  <a:gd name="T15" fmla="*/ 20592 h 21600"/>
                  <a:gd name="T16" fmla="*/ 10800 w 21600"/>
                  <a:gd name="T17" fmla="*/ 2014 h 21600"/>
                  <a:gd name="T18" fmla="*/ 10848 w 21600"/>
                  <a:gd name="T19" fmla="*/ 2059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57" y="19585"/>
                    </a:moveTo>
                    <a:cubicBezTo>
                      <a:pt x="5921" y="19562"/>
                      <a:pt x="2014" y="15635"/>
                      <a:pt x="2014" y="10800"/>
                    </a:cubicBezTo>
                    <a:cubicBezTo>
                      <a:pt x="2014" y="5947"/>
                      <a:pt x="5947" y="2014"/>
                      <a:pt x="10800" y="2014"/>
                    </a:cubicBezTo>
                    <a:cubicBezTo>
                      <a:pt x="15652" y="2014"/>
                      <a:pt x="19586" y="5947"/>
                      <a:pt x="19586" y="10800"/>
                    </a:cubicBezTo>
                    <a:cubicBezTo>
                      <a:pt x="19586" y="15635"/>
                      <a:pt x="15678" y="19562"/>
                      <a:pt x="10842" y="19585"/>
                    </a:cubicBezTo>
                    <a:lnTo>
                      <a:pt x="10852" y="21599"/>
                    </a:lnTo>
                    <a:cubicBezTo>
                      <a:pt x="16796" y="21570"/>
                      <a:pt x="21600" y="167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4"/>
                      <a:pt x="4803" y="21570"/>
                      <a:pt x="10747" y="21599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">
                  <a:rot lat="3300000" lon="0" rev="0"/>
                </a:camera>
                <a:lightRig rig="legacyFlat3" dir="b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MX"/>
              </a:p>
            </p:txBody>
          </p:sp>
        </p:grpSp>
        <p:sp>
          <p:nvSpPr>
            <p:cNvPr id="39" name="Rectangle 130"/>
            <p:cNvSpPr>
              <a:spLocks noChangeAspect="1" noChangeArrowheads="1"/>
            </p:cNvSpPr>
            <p:nvPr/>
          </p:nvSpPr>
          <p:spPr bwMode="auto">
            <a:xfrm>
              <a:off x="4467225" y="3989388"/>
              <a:ext cx="465138" cy="86836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0000">
                    <a:alpha val="8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0" name="Oval 84"/>
            <p:cNvSpPr>
              <a:spLocks noChangeArrowheads="1"/>
            </p:cNvSpPr>
            <p:nvPr/>
          </p:nvSpPr>
          <p:spPr bwMode="auto">
            <a:xfrm>
              <a:off x="4572000" y="4368800"/>
              <a:ext cx="250825" cy="250825"/>
            </a:xfrm>
            <a:prstGeom prst="ellipse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Oval 211"/>
            <p:cNvSpPr>
              <a:spLocks noChangeAspect="1" noChangeArrowheads="1"/>
            </p:cNvSpPr>
            <p:nvPr/>
          </p:nvSpPr>
          <p:spPr bwMode="auto">
            <a:xfrm>
              <a:off x="5867400" y="2273300"/>
              <a:ext cx="290513" cy="287338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999999" lon="1800000" rev="0"/>
              </a:camera>
              <a:lightRig rig="legacyFlat4" dir="b"/>
            </a:scene3d>
            <a:sp3d extrusionH="163500" prstMaterial="legacyMetal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MX"/>
            </a:p>
          </p:txBody>
        </p:sp>
        <p:pic>
          <p:nvPicPr>
            <p:cNvPr id="42" name="Picture 2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688057">
              <a:off x="4972050" y="2500313"/>
              <a:ext cx="6096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51" name="Object 44"/>
          <p:cNvGraphicFramePr>
            <a:graphicFrameLocks noChangeAspect="1"/>
          </p:cNvGraphicFramePr>
          <p:nvPr/>
        </p:nvGraphicFramePr>
        <p:xfrm>
          <a:off x="6294446" y="6010156"/>
          <a:ext cx="2165986" cy="364332"/>
        </p:xfrm>
        <a:graphic>
          <a:graphicData uri="http://schemas.openxmlformats.org/presentationml/2006/ole">
            <p:oleObj spid="_x0000_s289960" name="Ecuación" r:id="rId5" imgW="1206500" imgH="203200" progId="Equation.3">
              <p:embed/>
            </p:oleObj>
          </a:graphicData>
        </a:graphic>
      </p:graphicFrame>
      <p:sp>
        <p:nvSpPr>
          <p:cNvPr id="52" name="51 CuadroTexto"/>
          <p:cNvSpPr txBox="1"/>
          <p:nvPr/>
        </p:nvSpPr>
        <p:spPr>
          <a:xfrm>
            <a:off x="6228184" y="5517232"/>
            <a:ext cx="229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Resolution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peak</a:t>
            </a:r>
            <a:endParaRPr lang="es-MX" dirty="0"/>
          </a:p>
        </p:txBody>
      </p:sp>
      <p:grpSp>
        <p:nvGrpSpPr>
          <p:cNvPr id="53" name="52 Grupo"/>
          <p:cNvGrpSpPr/>
          <p:nvPr/>
        </p:nvGrpSpPr>
        <p:grpSpPr>
          <a:xfrm>
            <a:off x="6372200" y="3789040"/>
            <a:ext cx="2735786" cy="1584176"/>
            <a:chOff x="6516216" y="3717032"/>
            <a:chExt cx="2735786" cy="1584176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7143" t="11439" r="14286" b="17067"/>
            <a:stretch>
              <a:fillRect/>
            </a:stretch>
          </p:blipFill>
          <p:spPr bwMode="auto">
            <a:xfrm>
              <a:off x="6570000" y="3717032"/>
              <a:ext cx="1368152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5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73207766"/>
                </p:ext>
              </p:extLst>
            </p:nvPr>
          </p:nvGraphicFramePr>
          <p:xfrm>
            <a:off x="8066139" y="4322090"/>
            <a:ext cx="1185863" cy="318613"/>
          </p:xfrm>
          <a:graphic>
            <a:graphicData uri="http://schemas.openxmlformats.org/presentationml/2006/ole">
              <p:oleObj spid="_x0000_s289961" name="Ecuación" r:id="rId7" imgW="660113" imgH="177723" progId="Equation.3">
                <p:embed/>
              </p:oleObj>
            </a:graphicData>
          </a:graphic>
        </p:graphicFrame>
        <p:cxnSp>
          <p:nvCxnSpPr>
            <p:cNvPr id="56" name="55 Conector recto de flecha"/>
            <p:cNvCxnSpPr/>
            <p:nvPr/>
          </p:nvCxnSpPr>
          <p:spPr>
            <a:xfrm>
              <a:off x="6516216" y="4293096"/>
              <a:ext cx="612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/>
            <p:nvPr/>
          </p:nvCxnSpPr>
          <p:spPr>
            <a:xfrm rot="10800000">
              <a:off x="7344000" y="4293096"/>
              <a:ext cx="936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57 Rectángulo"/>
          <p:cNvSpPr/>
          <p:nvPr/>
        </p:nvSpPr>
        <p:spPr>
          <a:xfrm>
            <a:off x="755576" y="1988840"/>
            <a:ext cx="2556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/>
                </a:solidFill>
              </a:rPr>
              <a:t>Wayne M. </a:t>
            </a:r>
            <a:r>
              <a:rPr lang="en-US" sz="1400" dirty="0" err="1" smtClean="0">
                <a:solidFill>
                  <a:schemeClr val="tx2"/>
                </a:solidFill>
              </a:rPr>
              <a:t>Itano</a:t>
            </a:r>
            <a:r>
              <a:rPr lang="en-US" sz="1400" dirty="0" smtClean="0">
                <a:solidFill>
                  <a:schemeClr val="tx2"/>
                </a:solidFill>
              </a:rPr>
              <a:t>, Norman F. Ramsey,  </a:t>
            </a:r>
            <a:r>
              <a:rPr lang="en-US" sz="1400" i="1" dirty="0" smtClean="0">
                <a:solidFill>
                  <a:schemeClr val="tx2"/>
                </a:solidFill>
              </a:rPr>
              <a:t>Accurate Measurement of Time</a:t>
            </a:r>
            <a:r>
              <a:rPr lang="en-US" sz="1400" dirty="0" smtClean="0">
                <a:solidFill>
                  <a:schemeClr val="tx2"/>
                </a:solidFill>
              </a:rPr>
              <a:t>, Scientific American, 1993.</a:t>
            </a:r>
            <a:endParaRPr lang="es-MX" sz="1400" dirty="0">
              <a:solidFill>
                <a:schemeClr val="tx2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052736"/>
            <a:ext cx="3473055" cy="251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59 CuadroTexto"/>
          <p:cNvSpPr txBox="1"/>
          <p:nvPr/>
        </p:nvSpPr>
        <p:spPr>
          <a:xfrm>
            <a:off x="1475656" y="8572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solidFill>
                  <a:schemeClr val="tx2"/>
                </a:solidFill>
              </a:rPr>
              <a:t>Clock</a:t>
            </a:r>
            <a:r>
              <a:rPr lang="es-MX" sz="2400" b="1" dirty="0" smtClean="0">
                <a:solidFill>
                  <a:schemeClr val="tx2"/>
                </a:solidFill>
              </a:rPr>
              <a:t> </a:t>
            </a:r>
            <a:r>
              <a:rPr lang="es-MX" sz="2400" b="1" dirty="0" err="1" smtClean="0">
                <a:solidFill>
                  <a:schemeClr val="tx2"/>
                </a:solidFill>
              </a:rPr>
              <a:t>transition</a:t>
            </a:r>
            <a:endParaRPr lang="es-MX" sz="2400" b="1" dirty="0">
              <a:solidFill>
                <a:schemeClr val="tx2"/>
              </a:solidFill>
            </a:endParaRPr>
          </a:p>
        </p:txBody>
      </p:sp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72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2" y="-17144"/>
            <a:ext cx="9144032" cy="6875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" name="Rectangle 80"/>
          <p:cNvSpPr>
            <a:spLocks noChangeAspect="1" noChangeArrowheads="1"/>
          </p:cNvSpPr>
          <p:nvPr/>
        </p:nvSpPr>
        <p:spPr bwMode="auto">
          <a:xfrm rot="5400000">
            <a:off x="4280572" y="-1128266"/>
            <a:ext cx="582857" cy="9144001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00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153" tIns="22577" rIns="45153" bIns="22577" anchor="ctr"/>
          <a:lstStyle/>
          <a:p>
            <a:endParaRPr lang="es-MX"/>
          </a:p>
        </p:txBody>
      </p:sp>
      <p:sp>
        <p:nvSpPr>
          <p:cNvPr id="216" name="Rectangle 77"/>
          <p:cNvSpPr>
            <a:spLocks noChangeAspect="1" noChangeArrowheads="1"/>
          </p:cNvSpPr>
          <p:nvPr/>
        </p:nvSpPr>
        <p:spPr bwMode="auto">
          <a:xfrm>
            <a:off x="4437410" y="0"/>
            <a:ext cx="274286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00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153" tIns="22577" rIns="45153" bIns="22577" anchor="ctr"/>
          <a:lstStyle/>
          <a:p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3412" y="-5925976"/>
            <a:ext cx="4733086" cy="111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9" name="Oval 84"/>
          <p:cNvSpPr>
            <a:spLocks noChangeArrowheads="1"/>
          </p:cNvSpPr>
          <p:nvPr/>
        </p:nvSpPr>
        <p:spPr bwMode="auto">
          <a:xfrm>
            <a:off x="4453412" y="3325340"/>
            <a:ext cx="219429" cy="205714"/>
          </a:xfrm>
          <a:prstGeom prst="ellipse">
            <a:avLst/>
          </a:prstGeom>
          <a:gradFill rotWithShape="1">
            <a:gsLst>
              <a:gs pos="43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45153" tIns="22577" rIns="45153" bIns="22577" anchor="ctr"/>
          <a:lstStyle/>
          <a:p>
            <a:endParaRPr lang="es-MX"/>
          </a:p>
        </p:txBody>
      </p:sp>
      <p:grpSp>
        <p:nvGrpSpPr>
          <p:cNvPr id="6" name="5 Grupo"/>
          <p:cNvGrpSpPr>
            <a:grpSpLocks noChangeAspect="1"/>
          </p:cNvGrpSpPr>
          <p:nvPr/>
        </p:nvGrpSpPr>
        <p:grpSpPr>
          <a:xfrm>
            <a:off x="4051127" y="-17143"/>
            <a:ext cx="1032637" cy="334483"/>
            <a:chOff x="8429621" y="7556501"/>
            <a:chExt cx="1254942" cy="433589"/>
          </a:xfrm>
        </p:grpSpPr>
        <p:sp>
          <p:nvSpPr>
            <p:cNvPr id="7" name="6 Rectángulo redondeado"/>
            <p:cNvSpPr/>
            <p:nvPr/>
          </p:nvSpPr>
          <p:spPr>
            <a:xfrm>
              <a:off x="8429621" y="7558090"/>
              <a:ext cx="612000" cy="43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9072563" y="7558090"/>
              <a:ext cx="612000" cy="43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8501059" y="7629528"/>
              <a:ext cx="468000" cy="288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9144001" y="7629528"/>
              <a:ext cx="468000" cy="288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8572497" y="7700966"/>
              <a:ext cx="324000" cy="144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9215439" y="7700966"/>
              <a:ext cx="324000" cy="144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8715373" y="7558090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8715373" y="7627940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8715373" y="7700966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 rot="10800000">
              <a:off x="9358315" y="7629528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rot="10800000">
              <a:off x="9358316" y="7700966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rot="10800000">
              <a:off x="9358316" y="7556501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>
            <a:grpSpLocks noChangeAspect="1"/>
          </p:cNvGrpSpPr>
          <p:nvPr/>
        </p:nvGrpSpPr>
        <p:grpSpPr>
          <a:xfrm>
            <a:off x="4051127" y="-749528"/>
            <a:ext cx="1032637" cy="334483"/>
            <a:chOff x="8429621" y="7556501"/>
            <a:chExt cx="1254942" cy="433589"/>
          </a:xfrm>
        </p:grpSpPr>
        <p:sp>
          <p:nvSpPr>
            <p:cNvPr id="20" name="19 Rectángulo redondeado"/>
            <p:cNvSpPr/>
            <p:nvPr/>
          </p:nvSpPr>
          <p:spPr>
            <a:xfrm>
              <a:off x="8429621" y="7558090"/>
              <a:ext cx="612000" cy="43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9072563" y="7558090"/>
              <a:ext cx="612000" cy="432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8501059" y="7629528"/>
              <a:ext cx="468000" cy="288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9144001" y="7629528"/>
              <a:ext cx="468000" cy="288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8572497" y="7700966"/>
              <a:ext cx="324000" cy="144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9215439" y="7700966"/>
              <a:ext cx="324000" cy="144000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>
              <a:off x="8715373" y="7558090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>
              <a:off x="8715373" y="7627940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8715373" y="7700966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 rot="10800000">
              <a:off x="9358315" y="7629528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rot="10800000">
              <a:off x="9358316" y="7700966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rot="10800000">
              <a:off x="9358316" y="7556501"/>
              <a:ext cx="71438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80"/>
          <p:cNvSpPr>
            <a:spLocks noChangeAspect="1" noChangeArrowheads="1"/>
          </p:cNvSpPr>
          <p:nvPr/>
        </p:nvSpPr>
        <p:spPr bwMode="auto">
          <a:xfrm rot="5400000">
            <a:off x="4435912" y="-2442531"/>
            <a:ext cx="272144" cy="914403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00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5153" tIns="22577" rIns="45153" bIns="22577" anchor="ctr"/>
          <a:lstStyle/>
          <a:p>
            <a:endParaRPr lang="es-MX"/>
          </a:p>
        </p:txBody>
      </p:sp>
      <p:sp>
        <p:nvSpPr>
          <p:cNvPr id="34" name="Oval 84"/>
          <p:cNvSpPr>
            <a:spLocks noChangeAspect="1" noChangeArrowheads="1"/>
          </p:cNvSpPr>
          <p:nvPr/>
        </p:nvSpPr>
        <p:spPr bwMode="auto">
          <a:xfrm>
            <a:off x="4092575" y="1660059"/>
            <a:ext cx="987429" cy="925714"/>
          </a:xfrm>
          <a:prstGeom prst="ellipse">
            <a:avLst/>
          </a:prstGeom>
          <a:gradFill rotWithShape="1">
            <a:gsLst>
              <a:gs pos="100000">
                <a:srgbClr val="FF0000">
                  <a:alpha val="0"/>
                </a:srgbClr>
              </a:gs>
              <a:gs pos="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45153" tIns="22577" rIns="45153" bIns="22577" anchor="ctr"/>
          <a:lstStyle/>
          <a:p>
            <a:endParaRPr lang="es-MX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44387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decel="50000" autoRev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4.47109E-6 -4.38017E-6 L 0.00017 0.923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decel="50000" autoRev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4.90832E-6 1.81818E-6 L 0.00158 0.922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6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decel="50000" autoRev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4.90832E-6 -1.51515E-6 L 0.00158 0.91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decel="50000" autoRev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3.69535E-6 4.12698E-6 L -3.69535E-6 0.924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decel="50000" autoRev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3.52858E-7 2.97422E-7 L -0.00132 0.924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37" dur="4000" fill="hold"/>
                                        <p:tgtEl>
                                          <p:spTgt spid="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216" grpId="0" animBg="1"/>
      <p:bldP spid="216" grpId="1" animBg="1"/>
      <p:bldP spid="509" grpId="0" animBg="1"/>
      <p:bldP spid="509" grpId="1" animBg="1"/>
      <p:bldP spid="509" grpId="2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211960" y="175196"/>
            <a:ext cx="2500330" cy="6468514"/>
            <a:chOff x="3143240" y="175196"/>
            <a:chExt cx="2500330" cy="646851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562" y="5175856"/>
              <a:ext cx="1776412" cy="146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38038"/>
            <a:stretch>
              <a:fillRect/>
            </a:stretch>
          </p:blipFill>
          <p:spPr bwMode="auto">
            <a:xfrm>
              <a:off x="3672000" y="2318336"/>
              <a:ext cx="1428760" cy="28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5 Grupo"/>
            <p:cNvGrpSpPr/>
            <p:nvPr/>
          </p:nvGrpSpPr>
          <p:grpSpPr>
            <a:xfrm>
              <a:off x="3143240" y="175192"/>
              <a:ext cx="2500330" cy="2143128"/>
              <a:chOff x="3199043" y="571480"/>
              <a:chExt cx="2485765" cy="1882902"/>
            </a:xfrm>
          </p:grpSpPr>
          <p:sp>
            <p:nvSpPr>
              <p:cNvPr id="8" name="6 Rectángulo"/>
              <p:cNvSpPr/>
              <p:nvPr/>
            </p:nvSpPr>
            <p:spPr>
              <a:xfrm>
                <a:off x="4130310" y="2395709"/>
                <a:ext cx="618814" cy="5867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9" name="7 Rectángulo"/>
              <p:cNvSpPr/>
              <p:nvPr/>
            </p:nvSpPr>
            <p:spPr>
              <a:xfrm>
                <a:off x="4130310" y="2329213"/>
                <a:ext cx="618814" cy="586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0" name="8 Rectángulo"/>
              <p:cNvSpPr/>
              <p:nvPr/>
            </p:nvSpPr>
            <p:spPr>
              <a:xfrm>
                <a:off x="4242821" y="1566461"/>
                <a:ext cx="393791" cy="7627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1" name="9 Rectángulo"/>
              <p:cNvSpPr/>
              <p:nvPr/>
            </p:nvSpPr>
            <p:spPr>
              <a:xfrm rot="5400000">
                <a:off x="4234361" y="1582174"/>
                <a:ext cx="410712" cy="7313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2" name="10 Rectángulo"/>
              <p:cNvSpPr/>
              <p:nvPr/>
            </p:nvSpPr>
            <p:spPr>
              <a:xfrm rot="5400000">
                <a:off x="4510805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3" name="11 Rectángulo"/>
              <p:cNvSpPr/>
              <p:nvPr/>
            </p:nvSpPr>
            <p:spPr>
              <a:xfrm rot="16200000">
                <a:off x="3723223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4" name="12 Rectángulo"/>
              <p:cNvSpPr/>
              <p:nvPr/>
            </p:nvSpPr>
            <p:spPr>
              <a:xfrm>
                <a:off x="4130310" y="1507788"/>
                <a:ext cx="618814" cy="586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5" name="13 Rectángulo"/>
              <p:cNvSpPr/>
              <p:nvPr/>
            </p:nvSpPr>
            <p:spPr>
              <a:xfrm rot="5400000">
                <a:off x="4579908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6" name="14 Rectángulo"/>
              <p:cNvSpPr/>
              <p:nvPr/>
            </p:nvSpPr>
            <p:spPr>
              <a:xfrm rot="5400000">
                <a:off x="3658559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7" name="15 Rectángulo"/>
              <p:cNvSpPr/>
              <p:nvPr/>
            </p:nvSpPr>
            <p:spPr>
              <a:xfrm rot="5400000">
                <a:off x="4825047" y="1835326"/>
                <a:ext cx="410712" cy="225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8" name="16 Rectángulo"/>
              <p:cNvSpPr/>
              <p:nvPr/>
            </p:nvSpPr>
            <p:spPr>
              <a:xfrm rot="5400000">
                <a:off x="3643675" y="1835326"/>
                <a:ext cx="410712" cy="225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cxnSp>
            <p:nvCxnSpPr>
              <p:cNvPr id="19" name="17 Conector recto de flecha"/>
              <p:cNvCxnSpPr/>
              <p:nvPr/>
            </p:nvCxnSpPr>
            <p:spPr>
              <a:xfrm rot="5400000">
                <a:off x="4995368" y="1958437"/>
                <a:ext cx="892220" cy="4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8 Conector recto"/>
              <p:cNvCxnSpPr/>
              <p:nvPr/>
            </p:nvCxnSpPr>
            <p:spPr>
              <a:xfrm>
                <a:off x="4631498" y="2388390"/>
                <a:ext cx="804061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19 CuadroTexto"/>
              <p:cNvSpPr txBox="1"/>
              <p:nvPr/>
            </p:nvSpPr>
            <p:spPr>
              <a:xfrm rot="16200000">
                <a:off x="5138840" y="1858892"/>
                <a:ext cx="495985" cy="1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600" dirty="0" smtClean="0"/>
                  <a:t>33.0 cm</a:t>
                </a:r>
                <a:endParaRPr lang="es-MX" sz="600" dirty="0"/>
              </a:p>
            </p:txBody>
          </p:sp>
          <p:cxnSp>
            <p:nvCxnSpPr>
              <p:cNvPr id="22" name="20 Conector recto"/>
              <p:cNvCxnSpPr/>
              <p:nvPr/>
            </p:nvCxnSpPr>
            <p:spPr>
              <a:xfrm>
                <a:off x="3352957" y="2255988"/>
                <a:ext cx="633589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1 Conector recto"/>
              <p:cNvCxnSpPr/>
              <p:nvPr/>
            </p:nvCxnSpPr>
            <p:spPr>
              <a:xfrm>
                <a:off x="3352957" y="1611209"/>
                <a:ext cx="633589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2 Conector recto de flecha"/>
              <p:cNvCxnSpPr/>
              <p:nvPr/>
            </p:nvCxnSpPr>
            <p:spPr>
              <a:xfrm rot="5400000">
                <a:off x="3031080" y="1933638"/>
                <a:ext cx="644228" cy="4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3 CuadroTexto"/>
              <p:cNvSpPr txBox="1"/>
              <p:nvPr/>
            </p:nvSpPr>
            <p:spPr>
              <a:xfrm rot="16200000">
                <a:off x="3050555" y="1858893"/>
                <a:ext cx="495985" cy="1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600" dirty="0" smtClean="0"/>
                  <a:t>22.0 cm</a:t>
                </a:r>
                <a:endParaRPr lang="es-MX" sz="600" dirty="0"/>
              </a:p>
            </p:txBody>
          </p:sp>
          <p:cxnSp>
            <p:nvCxnSpPr>
              <p:cNvPr id="26" name="24 Conector recto"/>
              <p:cNvCxnSpPr/>
              <p:nvPr/>
            </p:nvCxnSpPr>
            <p:spPr>
              <a:xfrm>
                <a:off x="4674116" y="1512012"/>
                <a:ext cx="804061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25 Rectángulo"/>
              <p:cNvSpPr/>
              <p:nvPr/>
            </p:nvSpPr>
            <p:spPr>
              <a:xfrm>
                <a:off x="4246729" y="1361678"/>
                <a:ext cx="413481" cy="918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endParaRPr lang="es-MX" sz="600"/>
              </a:p>
            </p:txBody>
          </p:sp>
          <p:sp>
            <p:nvSpPr>
              <p:cNvPr id="28" name="26 Rectángulo"/>
              <p:cNvSpPr/>
              <p:nvPr/>
            </p:nvSpPr>
            <p:spPr>
              <a:xfrm>
                <a:off x="3692248" y="571480"/>
                <a:ext cx="1500198" cy="7901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9" name="27 Conector recto"/>
              <p:cNvCxnSpPr/>
              <p:nvPr/>
            </p:nvCxnSpPr>
            <p:spPr>
              <a:xfrm>
                <a:off x="4714876" y="571480"/>
                <a:ext cx="804061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8 Conector recto de flecha"/>
              <p:cNvCxnSpPr/>
              <p:nvPr/>
            </p:nvCxnSpPr>
            <p:spPr>
              <a:xfrm rot="5400000">
                <a:off x="4965146" y="1035590"/>
                <a:ext cx="928694" cy="4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29 CuadroTexto"/>
              <p:cNvSpPr txBox="1"/>
              <p:nvPr/>
            </p:nvSpPr>
            <p:spPr>
              <a:xfrm rot="16200000">
                <a:off x="5066455" y="941453"/>
                <a:ext cx="49598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600" dirty="0" smtClean="0"/>
                  <a:t>35.0 cm</a:t>
                </a:r>
                <a:endParaRPr lang="es-MX" sz="600" dirty="0"/>
              </a:p>
            </p:txBody>
          </p:sp>
          <p:sp>
            <p:nvSpPr>
              <p:cNvPr id="32" name="30 Rectángulo"/>
              <p:cNvSpPr/>
              <p:nvPr/>
            </p:nvSpPr>
            <p:spPr>
              <a:xfrm>
                <a:off x="4143372" y="1428736"/>
                <a:ext cx="618814" cy="586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33" name="31 Rectángulo"/>
              <p:cNvSpPr/>
              <p:nvPr/>
            </p:nvSpPr>
            <p:spPr>
              <a:xfrm>
                <a:off x="4143372" y="571480"/>
                <a:ext cx="571504" cy="7858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32 Forma libre"/>
              <p:cNvSpPr/>
              <p:nvPr/>
            </p:nvSpPr>
            <p:spPr>
              <a:xfrm>
                <a:off x="5139905" y="1792857"/>
                <a:ext cx="544903" cy="139460"/>
              </a:xfrm>
              <a:custGeom>
                <a:avLst/>
                <a:gdLst>
                  <a:gd name="connsiteX0" fmla="*/ 10065 w 544903"/>
                  <a:gd name="connsiteY0" fmla="*/ 122207 h 139460"/>
                  <a:gd name="connsiteX1" fmla="*/ 173967 w 544903"/>
                  <a:gd name="connsiteY1" fmla="*/ 122207 h 139460"/>
                  <a:gd name="connsiteX2" fmla="*/ 61823 w 544903"/>
                  <a:gd name="connsiteY2" fmla="*/ 18690 h 139460"/>
                  <a:gd name="connsiteX3" fmla="*/ 544903 w 544903"/>
                  <a:gd name="connsiteY3" fmla="*/ 10064 h 13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903" h="139460">
                    <a:moveTo>
                      <a:pt x="10065" y="122207"/>
                    </a:moveTo>
                    <a:cubicBezTo>
                      <a:pt x="87703" y="130833"/>
                      <a:pt x="165341" y="139460"/>
                      <a:pt x="173967" y="122207"/>
                    </a:cubicBezTo>
                    <a:cubicBezTo>
                      <a:pt x="182593" y="104954"/>
                      <a:pt x="0" y="37381"/>
                      <a:pt x="61823" y="18690"/>
                    </a:cubicBezTo>
                    <a:cubicBezTo>
                      <a:pt x="123646" y="0"/>
                      <a:pt x="334274" y="5032"/>
                      <a:pt x="544903" y="10064"/>
                    </a:cubicBezTo>
                  </a:path>
                </a:pathLst>
              </a:cu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259632" y="404664"/>
            <a:ext cx="23146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CENAM CsF-1</a:t>
            </a:r>
          </a:p>
          <a:p>
            <a:pPr algn="ctr"/>
            <a:r>
              <a:rPr lang="en-US" sz="2400" b="1" dirty="0" smtClean="0"/>
              <a:t>physical package</a:t>
            </a:r>
          </a:p>
          <a:p>
            <a:endParaRPr lang="en-US" dirty="0"/>
          </a:p>
        </p:txBody>
      </p: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4" cstate="print"/>
          <a:srcRect l="11653" r="21223" b="5730"/>
          <a:stretch>
            <a:fillRect/>
          </a:stretch>
        </p:blipFill>
        <p:spPr bwMode="auto">
          <a:xfrm>
            <a:off x="35496" y="1871398"/>
            <a:ext cx="3857652" cy="51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268760"/>
            <a:ext cx="21907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6093296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6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44016" y="242088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Clock</a:t>
            </a:r>
            <a:r>
              <a:rPr lang="es-MX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= </a:t>
            </a:r>
            <a:r>
              <a:rPr lang="es-MX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Oscillator</a:t>
            </a:r>
            <a:r>
              <a:rPr lang="es-MX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+ </a:t>
            </a:r>
            <a:r>
              <a:rPr lang="es-MX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Counter</a:t>
            </a:r>
            <a:endParaRPr lang="es-MX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6912" t="7543" r="53949" b="56128"/>
          <a:stretch>
            <a:fillRect/>
          </a:stretch>
        </p:blipFill>
        <p:spPr bwMode="auto">
          <a:xfrm>
            <a:off x="1907704" y="2276872"/>
            <a:ext cx="2160240" cy="160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839939" y="357166"/>
            <a:ext cx="53038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 err="1" smtClean="0"/>
              <a:t>Cesium</a:t>
            </a:r>
            <a:r>
              <a:rPr lang="es-MX" sz="2400" dirty="0" smtClean="0"/>
              <a:t> </a:t>
            </a:r>
            <a:r>
              <a:rPr lang="es-MX" sz="2400" dirty="0" err="1" smtClean="0"/>
              <a:t>fountain</a:t>
            </a:r>
            <a:r>
              <a:rPr lang="es-MX" sz="2400" dirty="0" smtClean="0"/>
              <a:t> </a:t>
            </a:r>
            <a:r>
              <a:rPr lang="es-MX" sz="2400" dirty="0" err="1" smtClean="0"/>
              <a:t>clock</a:t>
            </a:r>
            <a:endParaRPr lang="es-MX" sz="2400" dirty="0" smtClean="0"/>
          </a:p>
          <a:p>
            <a:pPr algn="ctr">
              <a:spcBef>
                <a:spcPct val="50000"/>
              </a:spcBef>
            </a:pPr>
            <a:r>
              <a:rPr lang="es-MX" sz="2400" dirty="0" smtClean="0"/>
              <a:t>CENAM CsF-1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6912" t="43873" r="53949" b="19071"/>
          <a:stretch>
            <a:fillRect/>
          </a:stretch>
        </p:blipFill>
        <p:spPr bwMode="auto">
          <a:xfrm>
            <a:off x="1907704" y="4025012"/>
            <a:ext cx="2160240" cy="163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6051" t="7940" r="6982" b="19071"/>
          <a:stretch>
            <a:fillRect/>
          </a:stretch>
        </p:blipFill>
        <p:spPr bwMode="auto">
          <a:xfrm>
            <a:off x="4427984" y="2276872"/>
            <a:ext cx="266429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1835696" y="18355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MOT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07704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Optical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572000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Physics</a:t>
            </a:r>
            <a:r>
              <a:rPr lang="es-MX" dirty="0" smtClean="0"/>
              <a:t> </a:t>
            </a:r>
            <a:r>
              <a:rPr lang="es-MX" dirty="0" err="1" smtClean="0"/>
              <a:t>package</a:t>
            </a:r>
            <a:endParaRPr lang="es-MX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095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7" t="17763" r="33975" b="10198"/>
          <a:stretch/>
        </p:blipFill>
        <p:spPr bwMode="auto">
          <a:xfrm>
            <a:off x="2627784" y="44624"/>
            <a:ext cx="4016188" cy="298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2" t="17599" r="34095" b="10362"/>
          <a:stretch/>
        </p:blipFill>
        <p:spPr bwMode="auto">
          <a:xfrm>
            <a:off x="2807223" y="2996952"/>
            <a:ext cx="3853009" cy="28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0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2" t="52796" r="33170" b="23602"/>
          <a:stretch/>
        </p:blipFill>
        <p:spPr bwMode="auto">
          <a:xfrm>
            <a:off x="2417676" y="5676510"/>
            <a:ext cx="4890628" cy="11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021288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78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John L. H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333750" cy="41719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9552" y="5085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cap="all" dirty="0" smtClean="0"/>
              <a:t>Time </a:t>
            </a:r>
            <a:r>
              <a:rPr lang="es-MX" sz="2400" cap="all" dirty="0" err="1" smtClean="0"/>
              <a:t>is</a:t>
            </a:r>
            <a:r>
              <a:rPr lang="es-MX" sz="2400" cap="all" dirty="0" smtClean="0"/>
              <a:t> </a:t>
            </a:r>
            <a:r>
              <a:rPr lang="es-MX" sz="2400" cap="all" dirty="0" err="1" smtClean="0"/>
              <a:t>the</a:t>
            </a:r>
            <a:r>
              <a:rPr lang="es-MX" sz="2400" cap="all" dirty="0" smtClean="0"/>
              <a:t> </a:t>
            </a:r>
            <a:r>
              <a:rPr lang="es-MX" sz="2400" cap="all" dirty="0" err="1" smtClean="0"/>
              <a:t>most</a:t>
            </a:r>
            <a:r>
              <a:rPr lang="es-MX" sz="2400" cap="all" dirty="0" smtClean="0"/>
              <a:t> </a:t>
            </a:r>
            <a:r>
              <a:rPr lang="es-MX" sz="2400" cap="all" dirty="0" err="1" smtClean="0"/>
              <a:t>powerful</a:t>
            </a:r>
            <a:r>
              <a:rPr lang="es-MX" sz="2400" cap="all" dirty="0" smtClean="0"/>
              <a:t> </a:t>
            </a:r>
            <a:r>
              <a:rPr lang="es-MX" sz="2400" cap="all" dirty="0" err="1" smtClean="0"/>
              <a:t>metrological</a:t>
            </a:r>
            <a:r>
              <a:rPr lang="es-MX" sz="2400" cap="all" dirty="0" smtClean="0"/>
              <a:t> variable</a:t>
            </a:r>
            <a:endParaRPr lang="es-MX" sz="2400" cap="all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3968" y="55892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JOHN HALL, Nobel </a:t>
            </a:r>
            <a:r>
              <a:rPr lang="es-MX" dirty="0" err="1" smtClean="0"/>
              <a:t>Prize</a:t>
            </a:r>
            <a:r>
              <a:rPr lang="es-MX" dirty="0" smtClean="0"/>
              <a:t> in </a:t>
            </a:r>
            <a:r>
              <a:rPr lang="es-MX" dirty="0" err="1" smtClean="0"/>
              <a:t>Physics</a:t>
            </a:r>
            <a:r>
              <a:rPr lang="es-MX" dirty="0" smtClean="0"/>
              <a:t> 2005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 descr="http://img4.wikia.nocookie.net/__cb20140324035238/chespirito/es/images/8/89/El_chapulin_colorado_2950-600x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138953"/>
            <a:ext cx="3888433" cy="545028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2 CuadroTexto"/>
          <p:cNvSpPr txBox="1"/>
          <p:nvPr/>
        </p:nvSpPr>
        <p:spPr>
          <a:xfrm>
            <a:off x="899592" y="60932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NO CONTABAN CON MI ASTUCIA!!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5787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27" descr="http://www.alianzatex.com/imagenes/notas1/Gravedad%20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76872"/>
            <a:ext cx="9144001" cy="4608512"/>
          </a:xfrm>
          <a:prstGeom prst="rect">
            <a:avLst/>
          </a:prstGeom>
          <a:noFill/>
        </p:spPr>
      </p:pic>
      <p:pic>
        <p:nvPicPr>
          <p:cNvPr id="19" name="Picture 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21431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1331640" y="6581001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rgbClr val="FFC000"/>
                </a:solidFill>
              </a:rPr>
              <a:t>Centro Nacional de Metrología,  </a:t>
            </a:r>
            <a:r>
              <a:rPr lang="es-MX" sz="1200" dirty="0" err="1" smtClean="0">
                <a:solidFill>
                  <a:srgbClr val="FFC000"/>
                </a:solidFill>
              </a:rPr>
              <a:t>CENAM</a:t>
            </a:r>
            <a:r>
              <a:rPr lang="es-MX" sz="1200" dirty="0" smtClean="0">
                <a:solidFill>
                  <a:srgbClr val="FFC000"/>
                </a:solidFill>
              </a:rPr>
              <a:t>, km 4.5 Carretera a los </a:t>
            </a:r>
            <a:r>
              <a:rPr lang="es-MX" sz="1200" dirty="0" err="1" smtClean="0">
                <a:solidFill>
                  <a:srgbClr val="FFC000"/>
                </a:solidFill>
              </a:rPr>
              <a:t>Cues</a:t>
            </a:r>
            <a:r>
              <a:rPr lang="es-MX" sz="1200" dirty="0" smtClean="0">
                <a:solidFill>
                  <a:srgbClr val="FFC000"/>
                </a:solidFill>
              </a:rPr>
              <a:t>, El Marques, </a:t>
            </a:r>
            <a:r>
              <a:rPr lang="es-MX" sz="1200" dirty="0" err="1" smtClean="0">
                <a:solidFill>
                  <a:srgbClr val="FFC000"/>
                </a:solidFill>
              </a:rPr>
              <a:t>Qro</a:t>
            </a:r>
            <a:r>
              <a:rPr lang="es-MX" sz="1200" dirty="0" smtClean="0">
                <a:solidFill>
                  <a:srgbClr val="FFC000"/>
                </a:solidFill>
              </a:rPr>
              <a:t>., </a:t>
            </a:r>
            <a:r>
              <a:rPr lang="es-MX" sz="1200" dirty="0" err="1" smtClean="0">
                <a:solidFill>
                  <a:srgbClr val="FFC000"/>
                </a:solidFill>
              </a:rPr>
              <a:t>www.cenan.mx</a:t>
            </a:r>
            <a:endParaRPr lang="es-MX" sz="1200" dirty="0">
              <a:solidFill>
                <a:srgbClr val="FFC000"/>
              </a:solidFill>
            </a:endParaRPr>
          </a:p>
        </p:txBody>
      </p:sp>
      <p:pic>
        <p:nvPicPr>
          <p:cNvPr id="25" name="Picture 3" descr="SE_horizontal_pantone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5805264"/>
            <a:ext cx="1999215" cy="61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/>
          <a:srcRect l="1191" t="1361" r="3361" b="5530"/>
          <a:stretch>
            <a:fillRect/>
          </a:stretch>
        </p:blipFill>
        <p:spPr bwMode="auto">
          <a:xfrm>
            <a:off x="7524328" y="5805264"/>
            <a:ext cx="936104" cy="7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Rectángulo"/>
          <p:cNvSpPr/>
          <p:nvPr/>
        </p:nvSpPr>
        <p:spPr>
          <a:xfrm>
            <a:off x="1189473" y="692696"/>
            <a:ext cx="6985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Introduction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atomic</a:t>
            </a:r>
            <a:r>
              <a:rPr lang="es-E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s-E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clocks</a:t>
            </a:r>
            <a:endParaRPr lang="es-E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771800" y="144471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J. Mauricio López R.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691680" y="180475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CENTRO NACIONAL DE METROLOGÍA, </a:t>
            </a:r>
            <a:r>
              <a:rPr lang="es-MX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CENAM</a:t>
            </a:r>
            <a:endParaRPr lang="es-MX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34 Grupo"/>
          <p:cNvGrpSpPr/>
          <p:nvPr/>
        </p:nvGrpSpPr>
        <p:grpSpPr>
          <a:xfrm>
            <a:off x="467544" y="1484784"/>
            <a:ext cx="3240360" cy="3487787"/>
            <a:chOff x="536576" y="2420938"/>
            <a:chExt cx="2820987" cy="2479675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3111501" y="4395788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3111501" y="3498850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538163" y="2867025"/>
              <a:ext cx="2576513" cy="2016125"/>
            </a:xfrm>
            <a:custGeom>
              <a:avLst/>
              <a:gdLst/>
              <a:ahLst/>
              <a:cxnLst>
                <a:cxn ang="0">
                  <a:pos x="70" y="2596"/>
                </a:cxn>
                <a:cxn ang="0">
                  <a:pos x="147" y="2526"/>
                </a:cxn>
                <a:cxn ang="0">
                  <a:pos x="224" y="2341"/>
                </a:cxn>
                <a:cxn ang="0">
                  <a:pos x="302" y="2455"/>
                </a:cxn>
                <a:cxn ang="0">
                  <a:pos x="379" y="2378"/>
                </a:cxn>
                <a:cxn ang="0">
                  <a:pos x="455" y="2374"/>
                </a:cxn>
                <a:cxn ang="0">
                  <a:pos x="532" y="2411"/>
                </a:cxn>
                <a:cxn ang="0">
                  <a:pos x="610" y="2454"/>
                </a:cxn>
                <a:cxn ang="0">
                  <a:pos x="687" y="2459"/>
                </a:cxn>
                <a:cxn ang="0">
                  <a:pos x="764" y="2510"/>
                </a:cxn>
                <a:cxn ang="0">
                  <a:pos x="842" y="2423"/>
                </a:cxn>
                <a:cxn ang="0">
                  <a:pos x="918" y="2414"/>
                </a:cxn>
                <a:cxn ang="0">
                  <a:pos x="995" y="2451"/>
                </a:cxn>
                <a:cxn ang="0">
                  <a:pos x="1073" y="2404"/>
                </a:cxn>
                <a:cxn ang="0">
                  <a:pos x="1150" y="2406"/>
                </a:cxn>
                <a:cxn ang="0">
                  <a:pos x="1227" y="2329"/>
                </a:cxn>
                <a:cxn ang="0">
                  <a:pos x="1303" y="2425"/>
                </a:cxn>
                <a:cxn ang="0">
                  <a:pos x="1381" y="2461"/>
                </a:cxn>
                <a:cxn ang="0">
                  <a:pos x="1458" y="2529"/>
                </a:cxn>
                <a:cxn ang="0">
                  <a:pos x="1535" y="2446"/>
                </a:cxn>
                <a:cxn ang="0">
                  <a:pos x="1613" y="2455"/>
                </a:cxn>
                <a:cxn ang="0">
                  <a:pos x="1690" y="2331"/>
                </a:cxn>
                <a:cxn ang="0">
                  <a:pos x="1766" y="2206"/>
                </a:cxn>
                <a:cxn ang="0">
                  <a:pos x="1843" y="2083"/>
                </a:cxn>
                <a:cxn ang="0">
                  <a:pos x="1921" y="2239"/>
                </a:cxn>
                <a:cxn ang="0">
                  <a:pos x="1998" y="2415"/>
                </a:cxn>
                <a:cxn ang="0">
                  <a:pos x="2075" y="3123"/>
                </a:cxn>
                <a:cxn ang="0">
                  <a:pos x="2153" y="3651"/>
                </a:cxn>
                <a:cxn ang="0">
                  <a:pos x="2229" y="2558"/>
                </a:cxn>
                <a:cxn ang="0">
                  <a:pos x="2306" y="246"/>
                </a:cxn>
                <a:cxn ang="0">
                  <a:pos x="2384" y="1105"/>
                </a:cxn>
                <a:cxn ang="0">
                  <a:pos x="2461" y="3315"/>
                </a:cxn>
                <a:cxn ang="0">
                  <a:pos x="2538" y="3525"/>
                </a:cxn>
                <a:cxn ang="0">
                  <a:pos x="2614" y="2863"/>
                </a:cxn>
                <a:cxn ang="0">
                  <a:pos x="2692" y="2281"/>
                </a:cxn>
                <a:cxn ang="0">
                  <a:pos x="2769" y="2200"/>
                </a:cxn>
                <a:cxn ang="0">
                  <a:pos x="2846" y="2210"/>
                </a:cxn>
                <a:cxn ang="0">
                  <a:pos x="2924" y="2275"/>
                </a:cxn>
                <a:cxn ang="0">
                  <a:pos x="3001" y="2445"/>
                </a:cxn>
                <a:cxn ang="0">
                  <a:pos x="3077" y="2354"/>
                </a:cxn>
                <a:cxn ang="0">
                  <a:pos x="3154" y="2346"/>
                </a:cxn>
                <a:cxn ang="0">
                  <a:pos x="3232" y="2451"/>
                </a:cxn>
                <a:cxn ang="0">
                  <a:pos x="3309" y="2411"/>
                </a:cxn>
                <a:cxn ang="0">
                  <a:pos x="3386" y="2450"/>
                </a:cxn>
                <a:cxn ang="0">
                  <a:pos x="3464" y="2289"/>
                </a:cxn>
                <a:cxn ang="0">
                  <a:pos x="3540" y="2388"/>
                </a:cxn>
                <a:cxn ang="0">
                  <a:pos x="3617" y="2389"/>
                </a:cxn>
                <a:cxn ang="0">
                  <a:pos x="3695" y="2338"/>
                </a:cxn>
                <a:cxn ang="0">
                  <a:pos x="3772" y="2463"/>
                </a:cxn>
                <a:cxn ang="0">
                  <a:pos x="3849" y="2501"/>
                </a:cxn>
                <a:cxn ang="0">
                  <a:pos x="3925" y="2375"/>
                </a:cxn>
                <a:cxn ang="0">
                  <a:pos x="4003" y="2416"/>
                </a:cxn>
                <a:cxn ang="0">
                  <a:pos x="4080" y="2488"/>
                </a:cxn>
                <a:cxn ang="0">
                  <a:pos x="4157" y="2464"/>
                </a:cxn>
                <a:cxn ang="0">
                  <a:pos x="4235" y="2446"/>
                </a:cxn>
                <a:cxn ang="0">
                  <a:pos x="4312" y="2520"/>
                </a:cxn>
                <a:cxn ang="0">
                  <a:pos x="4388" y="2469"/>
                </a:cxn>
                <a:cxn ang="0">
                  <a:pos x="4465" y="2649"/>
                </a:cxn>
                <a:cxn ang="0">
                  <a:pos x="4543" y="2535"/>
                </a:cxn>
                <a:cxn ang="0">
                  <a:pos x="4620" y="2549"/>
                </a:cxn>
                <a:cxn ang="0">
                  <a:pos x="4697" y="2635"/>
                </a:cxn>
                <a:cxn ang="0">
                  <a:pos x="4775" y="2543"/>
                </a:cxn>
                <a:cxn ang="0">
                  <a:pos x="4851" y="2766"/>
                </a:cxn>
              </a:cxnLst>
              <a:rect l="0" t="0" r="r" b="b"/>
              <a:pathLst>
                <a:path w="4867" h="3810">
                  <a:moveTo>
                    <a:pt x="0" y="2404"/>
                  </a:moveTo>
                  <a:lnTo>
                    <a:pt x="8" y="2456"/>
                  </a:lnTo>
                  <a:lnTo>
                    <a:pt x="16" y="2461"/>
                  </a:lnTo>
                  <a:lnTo>
                    <a:pt x="24" y="2571"/>
                  </a:lnTo>
                  <a:lnTo>
                    <a:pt x="32" y="2654"/>
                  </a:lnTo>
                  <a:lnTo>
                    <a:pt x="39" y="2564"/>
                  </a:lnTo>
                  <a:lnTo>
                    <a:pt x="47" y="2545"/>
                  </a:lnTo>
                  <a:lnTo>
                    <a:pt x="55" y="2645"/>
                  </a:lnTo>
                  <a:lnTo>
                    <a:pt x="62" y="2666"/>
                  </a:lnTo>
                  <a:lnTo>
                    <a:pt x="70" y="2596"/>
                  </a:lnTo>
                  <a:lnTo>
                    <a:pt x="78" y="2545"/>
                  </a:lnTo>
                  <a:lnTo>
                    <a:pt x="85" y="2558"/>
                  </a:lnTo>
                  <a:lnTo>
                    <a:pt x="93" y="2530"/>
                  </a:lnTo>
                  <a:lnTo>
                    <a:pt x="101" y="2524"/>
                  </a:lnTo>
                  <a:lnTo>
                    <a:pt x="109" y="2491"/>
                  </a:lnTo>
                  <a:lnTo>
                    <a:pt x="117" y="2365"/>
                  </a:lnTo>
                  <a:lnTo>
                    <a:pt x="123" y="2414"/>
                  </a:lnTo>
                  <a:lnTo>
                    <a:pt x="131" y="2548"/>
                  </a:lnTo>
                  <a:lnTo>
                    <a:pt x="139" y="2445"/>
                  </a:lnTo>
                  <a:lnTo>
                    <a:pt x="147" y="2526"/>
                  </a:lnTo>
                  <a:lnTo>
                    <a:pt x="155" y="2341"/>
                  </a:lnTo>
                  <a:lnTo>
                    <a:pt x="163" y="2268"/>
                  </a:lnTo>
                  <a:lnTo>
                    <a:pt x="171" y="2269"/>
                  </a:lnTo>
                  <a:lnTo>
                    <a:pt x="178" y="2451"/>
                  </a:lnTo>
                  <a:lnTo>
                    <a:pt x="186" y="2481"/>
                  </a:lnTo>
                  <a:lnTo>
                    <a:pt x="193" y="2370"/>
                  </a:lnTo>
                  <a:lnTo>
                    <a:pt x="201" y="2578"/>
                  </a:lnTo>
                  <a:lnTo>
                    <a:pt x="209" y="2461"/>
                  </a:lnTo>
                  <a:lnTo>
                    <a:pt x="216" y="2471"/>
                  </a:lnTo>
                  <a:lnTo>
                    <a:pt x="224" y="2341"/>
                  </a:lnTo>
                  <a:lnTo>
                    <a:pt x="232" y="2403"/>
                  </a:lnTo>
                  <a:lnTo>
                    <a:pt x="240" y="2454"/>
                  </a:lnTo>
                  <a:lnTo>
                    <a:pt x="248" y="2459"/>
                  </a:lnTo>
                  <a:lnTo>
                    <a:pt x="255" y="2365"/>
                  </a:lnTo>
                  <a:lnTo>
                    <a:pt x="262" y="2314"/>
                  </a:lnTo>
                  <a:lnTo>
                    <a:pt x="270" y="2489"/>
                  </a:lnTo>
                  <a:lnTo>
                    <a:pt x="278" y="2431"/>
                  </a:lnTo>
                  <a:lnTo>
                    <a:pt x="286" y="2446"/>
                  </a:lnTo>
                  <a:lnTo>
                    <a:pt x="294" y="2433"/>
                  </a:lnTo>
                  <a:lnTo>
                    <a:pt x="302" y="2455"/>
                  </a:lnTo>
                  <a:lnTo>
                    <a:pt x="309" y="2474"/>
                  </a:lnTo>
                  <a:lnTo>
                    <a:pt x="317" y="2521"/>
                  </a:lnTo>
                  <a:lnTo>
                    <a:pt x="324" y="2408"/>
                  </a:lnTo>
                  <a:lnTo>
                    <a:pt x="332" y="2421"/>
                  </a:lnTo>
                  <a:lnTo>
                    <a:pt x="340" y="2418"/>
                  </a:lnTo>
                  <a:lnTo>
                    <a:pt x="348" y="2475"/>
                  </a:lnTo>
                  <a:lnTo>
                    <a:pt x="355" y="2430"/>
                  </a:lnTo>
                  <a:lnTo>
                    <a:pt x="363" y="2419"/>
                  </a:lnTo>
                  <a:lnTo>
                    <a:pt x="371" y="2446"/>
                  </a:lnTo>
                  <a:lnTo>
                    <a:pt x="379" y="2378"/>
                  </a:lnTo>
                  <a:lnTo>
                    <a:pt x="386" y="2351"/>
                  </a:lnTo>
                  <a:lnTo>
                    <a:pt x="393" y="2478"/>
                  </a:lnTo>
                  <a:lnTo>
                    <a:pt x="401" y="2455"/>
                  </a:lnTo>
                  <a:lnTo>
                    <a:pt x="409" y="2416"/>
                  </a:lnTo>
                  <a:lnTo>
                    <a:pt x="417" y="2339"/>
                  </a:lnTo>
                  <a:lnTo>
                    <a:pt x="425" y="2404"/>
                  </a:lnTo>
                  <a:lnTo>
                    <a:pt x="433" y="2360"/>
                  </a:lnTo>
                  <a:lnTo>
                    <a:pt x="441" y="2423"/>
                  </a:lnTo>
                  <a:lnTo>
                    <a:pt x="448" y="2413"/>
                  </a:lnTo>
                  <a:lnTo>
                    <a:pt x="455" y="2374"/>
                  </a:lnTo>
                  <a:lnTo>
                    <a:pt x="463" y="2414"/>
                  </a:lnTo>
                  <a:lnTo>
                    <a:pt x="471" y="2388"/>
                  </a:lnTo>
                  <a:lnTo>
                    <a:pt x="479" y="2435"/>
                  </a:lnTo>
                  <a:lnTo>
                    <a:pt x="486" y="2414"/>
                  </a:lnTo>
                  <a:lnTo>
                    <a:pt x="494" y="2448"/>
                  </a:lnTo>
                  <a:lnTo>
                    <a:pt x="502" y="2509"/>
                  </a:lnTo>
                  <a:lnTo>
                    <a:pt x="510" y="2489"/>
                  </a:lnTo>
                  <a:lnTo>
                    <a:pt x="517" y="2324"/>
                  </a:lnTo>
                  <a:lnTo>
                    <a:pt x="525" y="2295"/>
                  </a:lnTo>
                  <a:lnTo>
                    <a:pt x="532" y="2411"/>
                  </a:lnTo>
                  <a:lnTo>
                    <a:pt x="540" y="2494"/>
                  </a:lnTo>
                  <a:lnTo>
                    <a:pt x="548" y="2469"/>
                  </a:lnTo>
                  <a:lnTo>
                    <a:pt x="556" y="2433"/>
                  </a:lnTo>
                  <a:lnTo>
                    <a:pt x="564" y="2454"/>
                  </a:lnTo>
                  <a:lnTo>
                    <a:pt x="572" y="2456"/>
                  </a:lnTo>
                  <a:lnTo>
                    <a:pt x="580" y="2401"/>
                  </a:lnTo>
                  <a:lnTo>
                    <a:pt x="586" y="2426"/>
                  </a:lnTo>
                  <a:lnTo>
                    <a:pt x="594" y="2418"/>
                  </a:lnTo>
                  <a:lnTo>
                    <a:pt x="602" y="2488"/>
                  </a:lnTo>
                  <a:lnTo>
                    <a:pt x="610" y="2454"/>
                  </a:lnTo>
                  <a:lnTo>
                    <a:pt x="618" y="2416"/>
                  </a:lnTo>
                  <a:lnTo>
                    <a:pt x="625" y="2301"/>
                  </a:lnTo>
                  <a:lnTo>
                    <a:pt x="633" y="2344"/>
                  </a:lnTo>
                  <a:lnTo>
                    <a:pt x="641" y="2324"/>
                  </a:lnTo>
                  <a:lnTo>
                    <a:pt x="648" y="2234"/>
                  </a:lnTo>
                  <a:lnTo>
                    <a:pt x="656" y="2373"/>
                  </a:lnTo>
                  <a:lnTo>
                    <a:pt x="664" y="2285"/>
                  </a:lnTo>
                  <a:lnTo>
                    <a:pt x="671" y="2325"/>
                  </a:lnTo>
                  <a:lnTo>
                    <a:pt x="679" y="2380"/>
                  </a:lnTo>
                  <a:lnTo>
                    <a:pt x="687" y="2459"/>
                  </a:lnTo>
                  <a:lnTo>
                    <a:pt x="695" y="2389"/>
                  </a:lnTo>
                  <a:lnTo>
                    <a:pt x="703" y="2254"/>
                  </a:lnTo>
                  <a:lnTo>
                    <a:pt x="711" y="2393"/>
                  </a:lnTo>
                  <a:lnTo>
                    <a:pt x="717" y="2410"/>
                  </a:lnTo>
                  <a:lnTo>
                    <a:pt x="725" y="2361"/>
                  </a:lnTo>
                  <a:lnTo>
                    <a:pt x="733" y="2463"/>
                  </a:lnTo>
                  <a:lnTo>
                    <a:pt x="741" y="2436"/>
                  </a:lnTo>
                  <a:lnTo>
                    <a:pt x="749" y="2399"/>
                  </a:lnTo>
                  <a:lnTo>
                    <a:pt x="757" y="2428"/>
                  </a:lnTo>
                  <a:lnTo>
                    <a:pt x="764" y="2510"/>
                  </a:lnTo>
                  <a:lnTo>
                    <a:pt x="772" y="2493"/>
                  </a:lnTo>
                  <a:lnTo>
                    <a:pt x="779" y="2365"/>
                  </a:lnTo>
                  <a:lnTo>
                    <a:pt x="787" y="2456"/>
                  </a:lnTo>
                  <a:lnTo>
                    <a:pt x="795" y="2391"/>
                  </a:lnTo>
                  <a:lnTo>
                    <a:pt x="802" y="2424"/>
                  </a:lnTo>
                  <a:lnTo>
                    <a:pt x="810" y="2340"/>
                  </a:lnTo>
                  <a:lnTo>
                    <a:pt x="818" y="2441"/>
                  </a:lnTo>
                  <a:lnTo>
                    <a:pt x="826" y="2410"/>
                  </a:lnTo>
                  <a:lnTo>
                    <a:pt x="834" y="2373"/>
                  </a:lnTo>
                  <a:lnTo>
                    <a:pt x="842" y="2423"/>
                  </a:lnTo>
                  <a:lnTo>
                    <a:pt x="848" y="2239"/>
                  </a:lnTo>
                  <a:lnTo>
                    <a:pt x="856" y="2319"/>
                  </a:lnTo>
                  <a:lnTo>
                    <a:pt x="864" y="2358"/>
                  </a:lnTo>
                  <a:lnTo>
                    <a:pt x="872" y="2385"/>
                  </a:lnTo>
                  <a:lnTo>
                    <a:pt x="880" y="2420"/>
                  </a:lnTo>
                  <a:lnTo>
                    <a:pt x="888" y="2344"/>
                  </a:lnTo>
                  <a:lnTo>
                    <a:pt x="895" y="2398"/>
                  </a:lnTo>
                  <a:lnTo>
                    <a:pt x="903" y="2329"/>
                  </a:lnTo>
                  <a:lnTo>
                    <a:pt x="910" y="2415"/>
                  </a:lnTo>
                  <a:lnTo>
                    <a:pt x="918" y="2414"/>
                  </a:lnTo>
                  <a:lnTo>
                    <a:pt x="926" y="2241"/>
                  </a:lnTo>
                  <a:lnTo>
                    <a:pt x="934" y="2410"/>
                  </a:lnTo>
                  <a:lnTo>
                    <a:pt x="941" y="2341"/>
                  </a:lnTo>
                  <a:lnTo>
                    <a:pt x="949" y="2394"/>
                  </a:lnTo>
                  <a:lnTo>
                    <a:pt x="957" y="2440"/>
                  </a:lnTo>
                  <a:lnTo>
                    <a:pt x="965" y="2449"/>
                  </a:lnTo>
                  <a:lnTo>
                    <a:pt x="973" y="2370"/>
                  </a:lnTo>
                  <a:lnTo>
                    <a:pt x="980" y="2371"/>
                  </a:lnTo>
                  <a:lnTo>
                    <a:pt x="987" y="2399"/>
                  </a:lnTo>
                  <a:lnTo>
                    <a:pt x="995" y="2451"/>
                  </a:lnTo>
                  <a:lnTo>
                    <a:pt x="1003" y="2343"/>
                  </a:lnTo>
                  <a:lnTo>
                    <a:pt x="1011" y="2223"/>
                  </a:lnTo>
                  <a:lnTo>
                    <a:pt x="1019" y="2353"/>
                  </a:lnTo>
                  <a:lnTo>
                    <a:pt x="1027" y="2388"/>
                  </a:lnTo>
                  <a:lnTo>
                    <a:pt x="1034" y="2400"/>
                  </a:lnTo>
                  <a:lnTo>
                    <a:pt x="1041" y="2440"/>
                  </a:lnTo>
                  <a:lnTo>
                    <a:pt x="1049" y="2435"/>
                  </a:lnTo>
                  <a:lnTo>
                    <a:pt x="1057" y="2395"/>
                  </a:lnTo>
                  <a:lnTo>
                    <a:pt x="1065" y="2455"/>
                  </a:lnTo>
                  <a:lnTo>
                    <a:pt x="1073" y="2404"/>
                  </a:lnTo>
                  <a:lnTo>
                    <a:pt x="1080" y="2330"/>
                  </a:lnTo>
                  <a:lnTo>
                    <a:pt x="1088" y="2370"/>
                  </a:lnTo>
                  <a:lnTo>
                    <a:pt x="1096" y="2294"/>
                  </a:lnTo>
                  <a:lnTo>
                    <a:pt x="1104" y="2365"/>
                  </a:lnTo>
                  <a:lnTo>
                    <a:pt x="1111" y="2408"/>
                  </a:lnTo>
                  <a:lnTo>
                    <a:pt x="1118" y="2371"/>
                  </a:lnTo>
                  <a:lnTo>
                    <a:pt x="1126" y="2353"/>
                  </a:lnTo>
                  <a:lnTo>
                    <a:pt x="1134" y="2395"/>
                  </a:lnTo>
                  <a:lnTo>
                    <a:pt x="1142" y="2363"/>
                  </a:lnTo>
                  <a:lnTo>
                    <a:pt x="1150" y="2406"/>
                  </a:lnTo>
                  <a:lnTo>
                    <a:pt x="1158" y="2460"/>
                  </a:lnTo>
                  <a:lnTo>
                    <a:pt x="1166" y="2464"/>
                  </a:lnTo>
                  <a:lnTo>
                    <a:pt x="1172" y="2419"/>
                  </a:lnTo>
                  <a:lnTo>
                    <a:pt x="1180" y="2300"/>
                  </a:lnTo>
                  <a:lnTo>
                    <a:pt x="1188" y="2244"/>
                  </a:lnTo>
                  <a:lnTo>
                    <a:pt x="1196" y="2315"/>
                  </a:lnTo>
                  <a:lnTo>
                    <a:pt x="1204" y="2421"/>
                  </a:lnTo>
                  <a:lnTo>
                    <a:pt x="1211" y="2311"/>
                  </a:lnTo>
                  <a:lnTo>
                    <a:pt x="1219" y="2359"/>
                  </a:lnTo>
                  <a:lnTo>
                    <a:pt x="1227" y="2329"/>
                  </a:lnTo>
                  <a:lnTo>
                    <a:pt x="1235" y="2345"/>
                  </a:lnTo>
                  <a:lnTo>
                    <a:pt x="1242" y="2329"/>
                  </a:lnTo>
                  <a:lnTo>
                    <a:pt x="1250" y="2398"/>
                  </a:lnTo>
                  <a:lnTo>
                    <a:pt x="1257" y="2246"/>
                  </a:lnTo>
                  <a:lnTo>
                    <a:pt x="1265" y="2393"/>
                  </a:lnTo>
                  <a:lnTo>
                    <a:pt x="1273" y="2404"/>
                  </a:lnTo>
                  <a:lnTo>
                    <a:pt x="1281" y="2374"/>
                  </a:lnTo>
                  <a:lnTo>
                    <a:pt x="1289" y="2386"/>
                  </a:lnTo>
                  <a:lnTo>
                    <a:pt x="1297" y="2348"/>
                  </a:lnTo>
                  <a:lnTo>
                    <a:pt x="1303" y="2425"/>
                  </a:lnTo>
                  <a:lnTo>
                    <a:pt x="1311" y="2444"/>
                  </a:lnTo>
                  <a:lnTo>
                    <a:pt x="1319" y="2488"/>
                  </a:lnTo>
                  <a:lnTo>
                    <a:pt x="1327" y="2438"/>
                  </a:lnTo>
                  <a:lnTo>
                    <a:pt x="1335" y="2423"/>
                  </a:lnTo>
                  <a:lnTo>
                    <a:pt x="1343" y="2445"/>
                  </a:lnTo>
                  <a:lnTo>
                    <a:pt x="1350" y="2380"/>
                  </a:lnTo>
                  <a:lnTo>
                    <a:pt x="1358" y="2395"/>
                  </a:lnTo>
                  <a:lnTo>
                    <a:pt x="1366" y="2430"/>
                  </a:lnTo>
                  <a:lnTo>
                    <a:pt x="1373" y="2503"/>
                  </a:lnTo>
                  <a:lnTo>
                    <a:pt x="1381" y="2461"/>
                  </a:lnTo>
                  <a:lnTo>
                    <a:pt x="1389" y="2484"/>
                  </a:lnTo>
                  <a:lnTo>
                    <a:pt x="1396" y="2525"/>
                  </a:lnTo>
                  <a:lnTo>
                    <a:pt x="1404" y="2485"/>
                  </a:lnTo>
                  <a:lnTo>
                    <a:pt x="1412" y="2411"/>
                  </a:lnTo>
                  <a:lnTo>
                    <a:pt x="1420" y="2401"/>
                  </a:lnTo>
                  <a:lnTo>
                    <a:pt x="1428" y="2401"/>
                  </a:lnTo>
                  <a:lnTo>
                    <a:pt x="1434" y="2400"/>
                  </a:lnTo>
                  <a:lnTo>
                    <a:pt x="1442" y="2378"/>
                  </a:lnTo>
                  <a:lnTo>
                    <a:pt x="1450" y="2456"/>
                  </a:lnTo>
                  <a:lnTo>
                    <a:pt x="1458" y="2529"/>
                  </a:lnTo>
                  <a:lnTo>
                    <a:pt x="1466" y="2448"/>
                  </a:lnTo>
                  <a:lnTo>
                    <a:pt x="1474" y="2389"/>
                  </a:lnTo>
                  <a:lnTo>
                    <a:pt x="1482" y="2466"/>
                  </a:lnTo>
                  <a:lnTo>
                    <a:pt x="1489" y="2406"/>
                  </a:lnTo>
                  <a:lnTo>
                    <a:pt x="1497" y="2524"/>
                  </a:lnTo>
                  <a:lnTo>
                    <a:pt x="1504" y="2435"/>
                  </a:lnTo>
                  <a:lnTo>
                    <a:pt x="1512" y="2393"/>
                  </a:lnTo>
                  <a:lnTo>
                    <a:pt x="1520" y="2426"/>
                  </a:lnTo>
                  <a:lnTo>
                    <a:pt x="1527" y="2441"/>
                  </a:lnTo>
                  <a:lnTo>
                    <a:pt x="1535" y="2446"/>
                  </a:lnTo>
                  <a:lnTo>
                    <a:pt x="1543" y="2460"/>
                  </a:lnTo>
                  <a:lnTo>
                    <a:pt x="1551" y="2470"/>
                  </a:lnTo>
                  <a:lnTo>
                    <a:pt x="1559" y="2424"/>
                  </a:lnTo>
                  <a:lnTo>
                    <a:pt x="1566" y="2348"/>
                  </a:lnTo>
                  <a:lnTo>
                    <a:pt x="1573" y="2389"/>
                  </a:lnTo>
                  <a:lnTo>
                    <a:pt x="1581" y="2354"/>
                  </a:lnTo>
                  <a:lnTo>
                    <a:pt x="1589" y="2249"/>
                  </a:lnTo>
                  <a:lnTo>
                    <a:pt x="1597" y="2426"/>
                  </a:lnTo>
                  <a:lnTo>
                    <a:pt x="1605" y="2369"/>
                  </a:lnTo>
                  <a:lnTo>
                    <a:pt x="1613" y="2455"/>
                  </a:lnTo>
                  <a:lnTo>
                    <a:pt x="1620" y="2476"/>
                  </a:lnTo>
                  <a:lnTo>
                    <a:pt x="1628" y="2399"/>
                  </a:lnTo>
                  <a:lnTo>
                    <a:pt x="1635" y="2420"/>
                  </a:lnTo>
                  <a:lnTo>
                    <a:pt x="1643" y="2419"/>
                  </a:lnTo>
                  <a:lnTo>
                    <a:pt x="1651" y="2411"/>
                  </a:lnTo>
                  <a:lnTo>
                    <a:pt x="1659" y="2313"/>
                  </a:lnTo>
                  <a:lnTo>
                    <a:pt x="1666" y="2371"/>
                  </a:lnTo>
                  <a:lnTo>
                    <a:pt x="1674" y="2368"/>
                  </a:lnTo>
                  <a:lnTo>
                    <a:pt x="1682" y="2319"/>
                  </a:lnTo>
                  <a:lnTo>
                    <a:pt x="1690" y="2331"/>
                  </a:lnTo>
                  <a:lnTo>
                    <a:pt x="1697" y="2345"/>
                  </a:lnTo>
                  <a:lnTo>
                    <a:pt x="1705" y="2341"/>
                  </a:lnTo>
                  <a:lnTo>
                    <a:pt x="1712" y="2355"/>
                  </a:lnTo>
                  <a:lnTo>
                    <a:pt x="1720" y="2249"/>
                  </a:lnTo>
                  <a:lnTo>
                    <a:pt x="1728" y="2203"/>
                  </a:lnTo>
                  <a:lnTo>
                    <a:pt x="1736" y="2248"/>
                  </a:lnTo>
                  <a:lnTo>
                    <a:pt x="1744" y="2269"/>
                  </a:lnTo>
                  <a:lnTo>
                    <a:pt x="1752" y="2285"/>
                  </a:lnTo>
                  <a:lnTo>
                    <a:pt x="1759" y="2278"/>
                  </a:lnTo>
                  <a:lnTo>
                    <a:pt x="1766" y="2206"/>
                  </a:lnTo>
                  <a:lnTo>
                    <a:pt x="1774" y="2291"/>
                  </a:lnTo>
                  <a:lnTo>
                    <a:pt x="1782" y="2308"/>
                  </a:lnTo>
                  <a:lnTo>
                    <a:pt x="1790" y="2220"/>
                  </a:lnTo>
                  <a:lnTo>
                    <a:pt x="1798" y="2196"/>
                  </a:lnTo>
                  <a:lnTo>
                    <a:pt x="1805" y="2160"/>
                  </a:lnTo>
                  <a:lnTo>
                    <a:pt x="1813" y="2145"/>
                  </a:lnTo>
                  <a:lnTo>
                    <a:pt x="1821" y="2273"/>
                  </a:lnTo>
                  <a:lnTo>
                    <a:pt x="1828" y="2146"/>
                  </a:lnTo>
                  <a:lnTo>
                    <a:pt x="1836" y="2069"/>
                  </a:lnTo>
                  <a:lnTo>
                    <a:pt x="1843" y="2083"/>
                  </a:lnTo>
                  <a:lnTo>
                    <a:pt x="1851" y="2090"/>
                  </a:lnTo>
                  <a:lnTo>
                    <a:pt x="1859" y="2124"/>
                  </a:lnTo>
                  <a:lnTo>
                    <a:pt x="1867" y="2185"/>
                  </a:lnTo>
                  <a:lnTo>
                    <a:pt x="1875" y="2210"/>
                  </a:lnTo>
                  <a:lnTo>
                    <a:pt x="1883" y="2191"/>
                  </a:lnTo>
                  <a:lnTo>
                    <a:pt x="1891" y="2215"/>
                  </a:lnTo>
                  <a:lnTo>
                    <a:pt x="1897" y="2213"/>
                  </a:lnTo>
                  <a:lnTo>
                    <a:pt x="1905" y="2195"/>
                  </a:lnTo>
                  <a:lnTo>
                    <a:pt x="1913" y="2245"/>
                  </a:lnTo>
                  <a:lnTo>
                    <a:pt x="1921" y="2239"/>
                  </a:lnTo>
                  <a:lnTo>
                    <a:pt x="1929" y="2163"/>
                  </a:lnTo>
                  <a:lnTo>
                    <a:pt x="1936" y="2269"/>
                  </a:lnTo>
                  <a:lnTo>
                    <a:pt x="1944" y="2271"/>
                  </a:lnTo>
                  <a:lnTo>
                    <a:pt x="1952" y="2283"/>
                  </a:lnTo>
                  <a:lnTo>
                    <a:pt x="1959" y="2344"/>
                  </a:lnTo>
                  <a:lnTo>
                    <a:pt x="1967" y="2375"/>
                  </a:lnTo>
                  <a:lnTo>
                    <a:pt x="1975" y="2404"/>
                  </a:lnTo>
                  <a:lnTo>
                    <a:pt x="1982" y="2446"/>
                  </a:lnTo>
                  <a:lnTo>
                    <a:pt x="1990" y="2531"/>
                  </a:lnTo>
                  <a:lnTo>
                    <a:pt x="1998" y="2415"/>
                  </a:lnTo>
                  <a:lnTo>
                    <a:pt x="2006" y="2530"/>
                  </a:lnTo>
                  <a:lnTo>
                    <a:pt x="2014" y="2628"/>
                  </a:lnTo>
                  <a:lnTo>
                    <a:pt x="2022" y="2715"/>
                  </a:lnTo>
                  <a:lnTo>
                    <a:pt x="2028" y="2803"/>
                  </a:lnTo>
                  <a:lnTo>
                    <a:pt x="2036" y="2766"/>
                  </a:lnTo>
                  <a:lnTo>
                    <a:pt x="2044" y="2894"/>
                  </a:lnTo>
                  <a:lnTo>
                    <a:pt x="2052" y="2979"/>
                  </a:lnTo>
                  <a:lnTo>
                    <a:pt x="2060" y="3088"/>
                  </a:lnTo>
                  <a:lnTo>
                    <a:pt x="2068" y="3119"/>
                  </a:lnTo>
                  <a:lnTo>
                    <a:pt x="2075" y="3123"/>
                  </a:lnTo>
                  <a:lnTo>
                    <a:pt x="2083" y="3331"/>
                  </a:lnTo>
                  <a:lnTo>
                    <a:pt x="2090" y="3350"/>
                  </a:lnTo>
                  <a:lnTo>
                    <a:pt x="2098" y="3400"/>
                  </a:lnTo>
                  <a:lnTo>
                    <a:pt x="2106" y="3480"/>
                  </a:lnTo>
                  <a:lnTo>
                    <a:pt x="2114" y="3566"/>
                  </a:lnTo>
                  <a:lnTo>
                    <a:pt x="2121" y="3580"/>
                  </a:lnTo>
                  <a:lnTo>
                    <a:pt x="2129" y="3621"/>
                  </a:lnTo>
                  <a:lnTo>
                    <a:pt x="2137" y="3640"/>
                  </a:lnTo>
                  <a:lnTo>
                    <a:pt x="2145" y="3733"/>
                  </a:lnTo>
                  <a:lnTo>
                    <a:pt x="2153" y="3651"/>
                  </a:lnTo>
                  <a:lnTo>
                    <a:pt x="2159" y="3766"/>
                  </a:lnTo>
                  <a:lnTo>
                    <a:pt x="2167" y="3700"/>
                  </a:lnTo>
                  <a:lnTo>
                    <a:pt x="2175" y="3684"/>
                  </a:lnTo>
                  <a:lnTo>
                    <a:pt x="2183" y="3585"/>
                  </a:lnTo>
                  <a:lnTo>
                    <a:pt x="2191" y="3378"/>
                  </a:lnTo>
                  <a:lnTo>
                    <a:pt x="2199" y="3294"/>
                  </a:lnTo>
                  <a:lnTo>
                    <a:pt x="2207" y="3226"/>
                  </a:lnTo>
                  <a:lnTo>
                    <a:pt x="2214" y="2975"/>
                  </a:lnTo>
                  <a:lnTo>
                    <a:pt x="2221" y="2931"/>
                  </a:lnTo>
                  <a:lnTo>
                    <a:pt x="2229" y="2558"/>
                  </a:lnTo>
                  <a:lnTo>
                    <a:pt x="2237" y="2333"/>
                  </a:lnTo>
                  <a:lnTo>
                    <a:pt x="2245" y="2059"/>
                  </a:lnTo>
                  <a:lnTo>
                    <a:pt x="2252" y="1789"/>
                  </a:lnTo>
                  <a:lnTo>
                    <a:pt x="2260" y="1563"/>
                  </a:lnTo>
                  <a:lnTo>
                    <a:pt x="2268" y="1364"/>
                  </a:lnTo>
                  <a:lnTo>
                    <a:pt x="2276" y="1045"/>
                  </a:lnTo>
                  <a:lnTo>
                    <a:pt x="2284" y="799"/>
                  </a:lnTo>
                  <a:lnTo>
                    <a:pt x="2291" y="601"/>
                  </a:lnTo>
                  <a:lnTo>
                    <a:pt x="2298" y="403"/>
                  </a:lnTo>
                  <a:lnTo>
                    <a:pt x="2306" y="246"/>
                  </a:lnTo>
                  <a:lnTo>
                    <a:pt x="2314" y="215"/>
                  </a:lnTo>
                  <a:lnTo>
                    <a:pt x="2322" y="0"/>
                  </a:lnTo>
                  <a:lnTo>
                    <a:pt x="2330" y="49"/>
                  </a:lnTo>
                  <a:lnTo>
                    <a:pt x="2338" y="3"/>
                  </a:lnTo>
                  <a:lnTo>
                    <a:pt x="2345" y="194"/>
                  </a:lnTo>
                  <a:lnTo>
                    <a:pt x="2352" y="254"/>
                  </a:lnTo>
                  <a:lnTo>
                    <a:pt x="2360" y="330"/>
                  </a:lnTo>
                  <a:lnTo>
                    <a:pt x="2368" y="605"/>
                  </a:lnTo>
                  <a:lnTo>
                    <a:pt x="2376" y="813"/>
                  </a:lnTo>
                  <a:lnTo>
                    <a:pt x="2384" y="1105"/>
                  </a:lnTo>
                  <a:lnTo>
                    <a:pt x="2391" y="1465"/>
                  </a:lnTo>
                  <a:lnTo>
                    <a:pt x="2399" y="1556"/>
                  </a:lnTo>
                  <a:lnTo>
                    <a:pt x="2407" y="1848"/>
                  </a:lnTo>
                  <a:lnTo>
                    <a:pt x="2415" y="2204"/>
                  </a:lnTo>
                  <a:lnTo>
                    <a:pt x="2422" y="2360"/>
                  </a:lnTo>
                  <a:lnTo>
                    <a:pt x="2429" y="2546"/>
                  </a:lnTo>
                  <a:lnTo>
                    <a:pt x="2437" y="2738"/>
                  </a:lnTo>
                  <a:lnTo>
                    <a:pt x="2445" y="2906"/>
                  </a:lnTo>
                  <a:lnTo>
                    <a:pt x="2453" y="3148"/>
                  </a:lnTo>
                  <a:lnTo>
                    <a:pt x="2461" y="3315"/>
                  </a:lnTo>
                  <a:lnTo>
                    <a:pt x="2469" y="3446"/>
                  </a:lnTo>
                  <a:lnTo>
                    <a:pt x="2477" y="3584"/>
                  </a:lnTo>
                  <a:lnTo>
                    <a:pt x="2483" y="3575"/>
                  </a:lnTo>
                  <a:lnTo>
                    <a:pt x="2491" y="3706"/>
                  </a:lnTo>
                  <a:lnTo>
                    <a:pt x="2499" y="3810"/>
                  </a:lnTo>
                  <a:lnTo>
                    <a:pt x="2507" y="3663"/>
                  </a:lnTo>
                  <a:lnTo>
                    <a:pt x="2515" y="3709"/>
                  </a:lnTo>
                  <a:lnTo>
                    <a:pt x="2522" y="3633"/>
                  </a:lnTo>
                  <a:lnTo>
                    <a:pt x="2530" y="3706"/>
                  </a:lnTo>
                  <a:lnTo>
                    <a:pt x="2538" y="3525"/>
                  </a:lnTo>
                  <a:lnTo>
                    <a:pt x="2546" y="3541"/>
                  </a:lnTo>
                  <a:lnTo>
                    <a:pt x="2553" y="3409"/>
                  </a:lnTo>
                  <a:lnTo>
                    <a:pt x="2561" y="3375"/>
                  </a:lnTo>
                  <a:lnTo>
                    <a:pt x="2568" y="3359"/>
                  </a:lnTo>
                  <a:lnTo>
                    <a:pt x="2576" y="3151"/>
                  </a:lnTo>
                  <a:lnTo>
                    <a:pt x="2584" y="3136"/>
                  </a:lnTo>
                  <a:lnTo>
                    <a:pt x="2592" y="3083"/>
                  </a:lnTo>
                  <a:lnTo>
                    <a:pt x="2600" y="2976"/>
                  </a:lnTo>
                  <a:lnTo>
                    <a:pt x="2608" y="2946"/>
                  </a:lnTo>
                  <a:lnTo>
                    <a:pt x="2614" y="2863"/>
                  </a:lnTo>
                  <a:lnTo>
                    <a:pt x="2622" y="2789"/>
                  </a:lnTo>
                  <a:lnTo>
                    <a:pt x="2630" y="2769"/>
                  </a:lnTo>
                  <a:lnTo>
                    <a:pt x="2638" y="2669"/>
                  </a:lnTo>
                  <a:lnTo>
                    <a:pt x="2646" y="2636"/>
                  </a:lnTo>
                  <a:lnTo>
                    <a:pt x="2654" y="2566"/>
                  </a:lnTo>
                  <a:lnTo>
                    <a:pt x="2661" y="2459"/>
                  </a:lnTo>
                  <a:lnTo>
                    <a:pt x="2669" y="2463"/>
                  </a:lnTo>
                  <a:lnTo>
                    <a:pt x="2677" y="2425"/>
                  </a:lnTo>
                  <a:lnTo>
                    <a:pt x="2684" y="2363"/>
                  </a:lnTo>
                  <a:lnTo>
                    <a:pt x="2692" y="2281"/>
                  </a:lnTo>
                  <a:lnTo>
                    <a:pt x="2700" y="2366"/>
                  </a:lnTo>
                  <a:lnTo>
                    <a:pt x="2707" y="2245"/>
                  </a:lnTo>
                  <a:lnTo>
                    <a:pt x="2715" y="2246"/>
                  </a:lnTo>
                  <a:lnTo>
                    <a:pt x="2723" y="2221"/>
                  </a:lnTo>
                  <a:lnTo>
                    <a:pt x="2731" y="2244"/>
                  </a:lnTo>
                  <a:lnTo>
                    <a:pt x="2739" y="2249"/>
                  </a:lnTo>
                  <a:lnTo>
                    <a:pt x="2745" y="2200"/>
                  </a:lnTo>
                  <a:lnTo>
                    <a:pt x="2753" y="2220"/>
                  </a:lnTo>
                  <a:lnTo>
                    <a:pt x="2761" y="2233"/>
                  </a:lnTo>
                  <a:lnTo>
                    <a:pt x="2769" y="2200"/>
                  </a:lnTo>
                  <a:lnTo>
                    <a:pt x="2777" y="2143"/>
                  </a:lnTo>
                  <a:lnTo>
                    <a:pt x="2785" y="2118"/>
                  </a:lnTo>
                  <a:lnTo>
                    <a:pt x="2793" y="2104"/>
                  </a:lnTo>
                  <a:lnTo>
                    <a:pt x="2800" y="2179"/>
                  </a:lnTo>
                  <a:lnTo>
                    <a:pt x="2808" y="2088"/>
                  </a:lnTo>
                  <a:lnTo>
                    <a:pt x="2815" y="2134"/>
                  </a:lnTo>
                  <a:lnTo>
                    <a:pt x="2823" y="2163"/>
                  </a:lnTo>
                  <a:lnTo>
                    <a:pt x="2831" y="2231"/>
                  </a:lnTo>
                  <a:lnTo>
                    <a:pt x="2838" y="2220"/>
                  </a:lnTo>
                  <a:lnTo>
                    <a:pt x="2846" y="2210"/>
                  </a:lnTo>
                  <a:lnTo>
                    <a:pt x="2854" y="2209"/>
                  </a:lnTo>
                  <a:lnTo>
                    <a:pt x="2862" y="2173"/>
                  </a:lnTo>
                  <a:lnTo>
                    <a:pt x="2870" y="2199"/>
                  </a:lnTo>
                  <a:lnTo>
                    <a:pt x="2877" y="2193"/>
                  </a:lnTo>
                  <a:lnTo>
                    <a:pt x="2884" y="2143"/>
                  </a:lnTo>
                  <a:lnTo>
                    <a:pt x="2892" y="2199"/>
                  </a:lnTo>
                  <a:lnTo>
                    <a:pt x="2900" y="2181"/>
                  </a:lnTo>
                  <a:lnTo>
                    <a:pt x="2908" y="2250"/>
                  </a:lnTo>
                  <a:lnTo>
                    <a:pt x="2916" y="2176"/>
                  </a:lnTo>
                  <a:lnTo>
                    <a:pt x="2924" y="2275"/>
                  </a:lnTo>
                  <a:lnTo>
                    <a:pt x="2931" y="2394"/>
                  </a:lnTo>
                  <a:lnTo>
                    <a:pt x="2939" y="2213"/>
                  </a:lnTo>
                  <a:lnTo>
                    <a:pt x="2946" y="2183"/>
                  </a:lnTo>
                  <a:lnTo>
                    <a:pt x="2954" y="2321"/>
                  </a:lnTo>
                  <a:lnTo>
                    <a:pt x="2962" y="2466"/>
                  </a:lnTo>
                  <a:lnTo>
                    <a:pt x="2970" y="2238"/>
                  </a:lnTo>
                  <a:lnTo>
                    <a:pt x="2977" y="2314"/>
                  </a:lnTo>
                  <a:lnTo>
                    <a:pt x="2985" y="2409"/>
                  </a:lnTo>
                  <a:lnTo>
                    <a:pt x="2993" y="2458"/>
                  </a:lnTo>
                  <a:lnTo>
                    <a:pt x="3001" y="2445"/>
                  </a:lnTo>
                  <a:lnTo>
                    <a:pt x="3008" y="2308"/>
                  </a:lnTo>
                  <a:lnTo>
                    <a:pt x="3016" y="2390"/>
                  </a:lnTo>
                  <a:lnTo>
                    <a:pt x="3023" y="2301"/>
                  </a:lnTo>
                  <a:lnTo>
                    <a:pt x="3031" y="2348"/>
                  </a:lnTo>
                  <a:lnTo>
                    <a:pt x="3039" y="2336"/>
                  </a:lnTo>
                  <a:lnTo>
                    <a:pt x="3047" y="2483"/>
                  </a:lnTo>
                  <a:lnTo>
                    <a:pt x="3055" y="2583"/>
                  </a:lnTo>
                  <a:lnTo>
                    <a:pt x="3063" y="2438"/>
                  </a:lnTo>
                  <a:lnTo>
                    <a:pt x="3070" y="2404"/>
                  </a:lnTo>
                  <a:lnTo>
                    <a:pt x="3077" y="2354"/>
                  </a:lnTo>
                  <a:lnTo>
                    <a:pt x="3085" y="2363"/>
                  </a:lnTo>
                  <a:lnTo>
                    <a:pt x="3093" y="2413"/>
                  </a:lnTo>
                  <a:lnTo>
                    <a:pt x="3101" y="2428"/>
                  </a:lnTo>
                  <a:lnTo>
                    <a:pt x="3109" y="2340"/>
                  </a:lnTo>
                  <a:lnTo>
                    <a:pt x="3116" y="2390"/>
                  </a:lnTo>
                  <a:lnTo>
                    <a:pt x="3124" y="2400"/>
                  </a:lnTo>
                  <a:lnTo>
                    <a:pt x="3132" y="2411"/>
                  </a:lnTo>
                  <a:lnTo>
                    <a:pt x="3139" y="2379"/>
                  </a:lnTo>
                  <a:lnTo>
                    <a:pt x="3147" y="2489"/>
                  </a:lnTo>
                  <a:lnTo>
                    <a:pt x="3154" y="2346"/>
                  </a:lnTo>
                  <a:lnTo>
                    <a:pt x="3162" y="2506"/>
                  </a:lnTo>
                  <a:lnTo>
                    <a:pt x="3170" y="2311"/>
                  </a:lnTo>
                  <a:lnTo>
                    <a:pt x="3178" y="2428"/>
                  </a:lnTo>
                  <a:lnTo>
                    <a:pt x="3186" y="2339"/>
                  </a:lnTo>
                  <a:lnTo>
                    <a:pt x="3194" y="2486"/>
                  </a:lnTo>
                  <a:lnTo>
                    <a:pt x="3202" y="2411"/>
                  </a:lnTo>
                  <a:lnTo>
                    <a:pt x="3208" y="2506"/>
                  </a:lnTo>
                  <a:lnTo>
                    <a:pt x="3216" y="2549"/>
                  </a:lnTo>
                  <a:lnTo>
                    <a:pt x="3224" y="2471"/>
                  </a:lnTo>
                  <a:lnTo>
                    <a:pt x="3232" y="2451"/>
                  </a:lnTo>
                  <a:lnTo>
                    <a:pt x="3240" y="2453"/>
                  </a:lnTo>
                  <a:lnTo>
                    <a:pt x="3247" y="2461"/>
                  </a:lnTo>
                  <a:lnTo>
                    <a:pt x="3255" y="2319"/>
                  </a:lnTo>
                  <a:lnTo>
                    <a:pt x="3263" y="2456"/>
                  </a:lnTo>
                  <a:lnTo>
                    <a:pt x="3270" y="2444"/>
                  </a:lnTo>
                  <a:lnTo>
                    <a:pt x="3278" y="2404"/>
                  </a:lnTo>
                  <a:lnTo>
                    <a:pt x="3286" y="2404"/>
                  </a:lnTo>
                  <a:lnTo>
                    <a:pt x="3293" y="2451"/>
                  </a:lnTo>
                  <a:lnTo>
                    <a:pt x="3301" y="2401"/>
                  </a:lnTo>
                  <a:lnTo>
                    <a:pt x="3309" y="2411"/>
                  </a:lnTo>
                  <a:lnTo>
                    <a:pt x="3317" y="2438"/>
                  </a:lnTo>
                  <a:lnTo>
                    <a:pt x="3325" y="2405"/>
                  </a:lnTo>
                  <a:lnTo>
                    <a:pt x="3333" y="2445"/>
                  </a:lnTo>
                  <a:lnTo>
                    <a:pt x="3339" y="2408"/>
                  </a:lnTo>
                  <a:lnTo>
                    <a:pt x="3347" y="2521"/>
                  </a:lnTo>
                  <a:lnTo>
                    <a:pt x="3355" y="2406"/>
                  </a:lnTo>
                  <a:lnTo>
                    <a:pt x="3363" y="2475"/>
                  </a:lnTo>
                  <a:lnTo>
                    <a:pt x="3371" y="2309"/>
                  </a:lnTo>
                  <a:lnTo>
                    <a:pt x="3379" y="2489"/>
                  </a:lnTo>
                  <a:lnTo>
                    <a:pt x="3386" y="2450"/>
                  </a:lnTo>
                  <a:lnTo>
                    <a:pt x="3394" y="2450"/>
                  </a:lnTo>
                  <a:lnTo>
                    <a:pt x="3401" y="2465"/>
                  </a:lnTo>
                  <a:lnTo>
                    <a:pt x="3409" y="2471"/>
                  </a:lnTo>
                  <a:lnTo>
                    <a:pt x="3417" y="2335"/>
                  </a:lnTo>
                  <a:lnTo>
                    <a:pt x="3425" y="2435"/>
                  </a:lnTo>
                  <a:lnTo>
                    <a:pt x="3432" y="2431"/>
                  </a:lnTo>
                  <a:lnTo>
                    <a:pt x="3440" y="2388"/>
                  </a:lnTo>
                  <a:lnTo>
                    <a:pt x="3448" y="2351"/>
                  </a:lnTo>
                  <a:lnTo>
                    <a:pt x="3456" y="2335"/>
                  </a:lnTo>
                  <a:lnTo>
                    <a:pt x="3464" y="2289"/>
                  </a:lnTo>
                  <a:lnTo>
                    <a:pt x="3470" y="2409"/>
                  </a:lnTo>
                  <a:lnTo>
                    <a:pt x="3478" y="2310"/>
                  </a:lnTo>
                  <a:lnTo>
                    <a:pt x="3486" y="2344"/>
                  </a:lnTo>
                  <a:lnTo>
                    <a:pt x="3494" y="2373"/>
                  </a:lnTo>
                  <a:lnTo>
                    <a:pt x="3502" y="2410"/>
                  </a:lnTo>
                  <a:lnTo>
                    <a:pt x="3510" y="2351"/>
                  </a:lnTo>
                  <a:lnTo>
                    <a:pt x="3518" y="2381"/>
                  </a:lnTo>
                  <a:lnTo>
                    <a:pt x="3525" y="2483"/>
                  </a:lnTo>
                  <a:lnTo>
                    <a:pt x="3532" y="2366"/>
                  </a:lnTo>
                  <a:lnTo>
                    <a:pt x="3540" y="2388"/>
                  </a:lnTo>
                  <a:lnTo>
                    <a:pt x="3548" y="2465"/>
                  </a:lnTo>
                  <a:lnTo>
                    <a:pt x="3556" y="2410"/>
                  </a:lnTo>
                  <a:lnTo>
                    <a:pt x="3563" y="2456"/>
                  </a:lnTo>
                  <a:lnTo>
                    <a:pt x="3571" y="2403"/>
                  </a:lnTo>
                  <a:lnTo>
                    <a:pt x="3579" y="2365"/>
                  </a:lnTo>
                  <a:lnTo>
                    <a:pt x="3587" y="2421"/>
                  </a:lnTo>
                  <a:lnTo>
                    <a:pt x="3595" y="2375"/>
                  </a:lnTo>
                  <a:lnTo>
                    <a:pt x="3602" y="2368"/>
                  </a:lnTo>
                  <a:lnTo>
                    <a:pt x="3609" y="2361"/>
                  </a:lnTo>
                  <a:lnTo>
                    <a:pt x="3617" y="2389"/>
                  </a:lnTo>
                  <a:lnTo>
                    <a:pt x="3625" y="2416"/>
                  </a:lnTo>
                  <a:lnTo>
                    <a:pt x="3633" y="2389"/>
                  </a:lnTo>
                  <a:lnTo>
                    <a:pt x="3641" y="2385"/>
                  </a:lnTo>
                  <a:lnTo>
                    <a:pt x="3649" y="2406"/>
                  </a:lnTo>
                  <a:lnTo>
                    <a:pt x="3656" y="2298"/>
                  </a:lnTo>
                  <a:lnTo>
                    <a:pt x="3663" y="2291"/>
                  </a:lnTo>
                  <a:lnTo>
                    <a:pt x="3671" y="2363"/>
                  </a:lnTo>
                  <a:lnTo>
                    <a:pt x="3679" y="2310"/>
                  </a:lnTo>
                  <a:lnTo>
                    <a:pt x="3687" y="2328"/>
                  </a:lnTo>
                  <a:lnTo>
                    <a:pt x="3695" y="2338"/>
                  </a:lnTo>
                  <a:lnTo>
                    <a:pt x="3702" y="2421"/>
                  </a:lnTo>
                  <a:lnTo>
                    <a:pt x="3710" y="2470"/>
                  </a:lnTo>
                  <a:lnTo>
                    <a:pt x="3718" y="2446"/>
                  </a:lnTo>
                  <a:lnTo>
                    <a:pt x="3726" y="2398"/>
                  </a:lnTo>
                  <a:lnTo>
                    <a:pt x="3733" y="2421"/>
                  </a:lnTo>
                  <a:lnTo>
                    <a:pt x="3741" y="2418"/>
                  </a:lnTo>
                  <a:lnTo>
                    <a:pt x="3748" y="2370"/>
                  </a:lnTo>
                  <a:lnTo>
                    <a:pt x="3756" y="2380"/>
                  </a:lnTo>
                  <a:lnTo>
                    <a:pt x="3764" y="2524"/>
                  </a:lnTo>
                  <a:lnTo>
                    <a:pt x="3772" y="2463"/>
                  </a:lnTo>
                  <a:lnTo>
                    <a:pt x="3780" y="2401"/>
                  </a:lnTo>
                  <a:lnTo>
                    <a:pt x="3788" y="2429"/>
                  </a:lnTo>
                  <a:lnTo>
                    <a:pt x="3794" y="2471"/>
                  </a:lnTo>
                  <a:lnTo>
                    <a:pt x="3802" y="2338"/>
                  </a:lnTo>
                  <a:lnTo>
                    <a:pt x="3810" y="2376"/>
                  </a:lnTo>
                  <a:lnTo>
                    <a:pt x="3818" y="2418"/>
                  </a:lnTo>
                  <a:lnTo>
                    <a:pt x="3826" y="2521"/>
                  </a:lnTo>
                  <a:lnTo>
                    <a:pt x="3834" y="2395"/>
                  </a:lnTo>
                  <a:lnTo>
                    <a:pt x="3841" y="2498"/>
                  </a:lnTo>
                  <a:lnTo>
                    <a:pt x="3849" y="2501"/>
                  </a:lnTo>
                  <a:lnTo>
                    <a:pt x="3857" y="2366"/>
                  </a:lnTo>
                  <a:lnTo>
                    <a:pt x="3864" y="2463"/>
                  </a:lnTo>
                  <a:lnTo>
                    <a:pt x="3872" y="2439"/>
                  </a:lnTo>
                  <a:lnTo>
                    <a:pt x="3879" y="2421"/>
                  </a:lnTo>
                  <a:lnTo>
                    <a:pt x="3887" y="2473"/>
                  </a:lnTo>
                  <a:lnTo>
                    <a:pt x="3895" y="2320"/>
                  </a:lnTo>
                  <a:lnTo>
                    <a:pt x="3903" y="2455"/>
                  </a:lnTo>
                  <a:lnTo>
                    <a:pt x="3911" y="2420"/>
                  </a:lnTo>
                  <a:lnTo>
                    <a:pt x="3919" y="2394"/>
                  </a:lnTo>
                  <a:lnTo>
                    <a:pt x="3925" y="2375"/>
                  </a:lnTo>
                  <a:lnTo>
                    <a:pt x="3933" y="2379"/>
                  </a:lnTo>
                  <a:lnTo>
                    <a:pt x="3941" y="2404"/>
                  </a:lnTo>
                  <a:lnTo>
                    <a:pt x="3949" y="2386"/>
                  </a:lnTo>
                  <a:lnTo>
                    <a:pt x="3957" y="2466"/>
                  </a:lnTo>
                  <a:lnTo>
                    <a:pt x="3965" y="2483"/>
                  </a:lnTo>
                  <a:lnTo>
                    <a:pt x="3972" y="2416"/>
                  </a:lnTo>
                  <a:lnTo>
                    <a:pt x="3980" y="2416"/>
                  </a:lnTo>
                  <a:lnTo>
                    <a:pt x="3988" y="2476"/>
                  </a:lnTo>
                  <a:lnTo>
                    <a:pt x="3995" y="2541"/>
                  </a:lnTo>
                  <a:lnTo>
                    <a:pt x="4003" y="2416"/>
                  </a:lnTo>
                  <a:lnTo>
                    <a:pt x="4011" y="2440"/>
                  </a:lnTo>
                  <a:lnTo>
                    <a:pt x="4018" y="2396"/>
                  </a:lnTo>
                  <a:lnTo>
                    <a:pt x="4026" y="2444"/>
                  </a:lnTo>
                  <a:lnTo>
                    <a:pt x="4034" y="2405"/>
                  </a:lnTo>
                  <a:lnTo>
                    <a:pt x="4042" y="2444"/>
                  </a:lnTo>
                  <a:lnTo>
                    <a:pt x="4050" y="2468"/>
                  </a:lnTo>
                  <a:lnTo>
                    <a:pt x="4056" y="2459"/>
                  </a:lnTo>
                  <a:lnTo>
                    <a:pt x="4064" y="2426"/>
                  </a:lnTo>
                  <a:lnTo>
                    <a:pt x="4072" y="2350"/>
                  </a:lnTo>
                  <a:lnTo>
                    <a:pt x="4080" y="2488"/>
                  </a:lnTo>
                  <a:lnTo>
                    <a:pt x="4088" y="2464"/>
                  </a:lnTo>
                  <a:lnTo>
                    <a:pt x="4096" y="2428"/>
                  </a:lnTo>
                  <a:lnTo>
                    <a:pt x="4104" y="2409"/>
                  </a:lnTo>
                  <a:lnTo>
                    <a:pt x="4111" y="2450"/>
                  </a:lnTo>
                  <a:lnTo>
                    <a:pt x="4119" y="2349"/>
                  </a:lnTo>
                  <a:lnTo>
                    <a:pt x="4126" y="2305"/>
                  </a:lnTo>
                  <a:lnTo>
                    <a:pt x="4134" y="2284"/>
                  </a:lnTo>
                  <a:lnTo>
                    <a:pt x="4142" y="2323"/>
                  </a:lnTo>
                  <a:lnTo>
                    <a:pt x="4149" y="2409"/>
                  </a:lnTo>
                  <a:lnTo>
                    <a:pt x="4157" y="2464"/>
                  </a:lnTo>
                  <a:lnTo>
                    <a:pt x="4165" y="2549"/>
                  </a:lnTo>
                  <a:lnTo>
                    <a:pt x="4173" y="2543"/>
                  </a:lnTo>
                  <a:lnTo>
                    <a:pt x="4181" y="2538"/>
                  </a:lnTo>
                  <a:lnTo>
                    <a:pt x="4188" y="2621"/>
                  </a:lnTo>
                  <a:lnTo>
                    <a:pt x="4195" y="2475"/>
                  </a:lnTo>
                  <a:lnTo>
                    <a:pt x="4203" y="2601"/>
                  </a:lnTo>
                  <a:lnTo>
                    <a:pt x="4211" y="2525"/>
                  </a:lnTo>
                  <a:lnTo>
                    <a:pt x="4219" y="2438"/>
                  </a:lnTo>
                  <a:lnTo>
                    <a:pt x="4227" y="2544"/>
                  </a:lnTo>
                  <a:lnTo>
                    <a:pt x="4235" y="2446"/>
                  </a:lnTo>
                  <a:lnTo>
                    <a:pt x="4242" y="2508"/>
                  </a:lnTo>
                  <a:lnTo>
                    <a:pt x="4250" y="2523"/>
                  </a:lnTo>
                  <a:lnTo>
                    <a:pt x="4257" y="2508"/>
                  </a:lnTo>
                  <a:lnTo>
                    <a:pt x="4265" y="2533"/>
                  </a:lnTo>
                  <a:lnTo>
                    <a:pt x="4273" y="2520"/>
                  </a:lnTo>
                  <a:lnTo>
                    <a:pt x="4281" y="2559"/>
                  </a:lnTo>
                  <a:lnTo>
                    <a:pt x="4288" y="2494"/>
                  </a:lnTo>
                  <a:lnTo>
                    <a:pt x="4296" y="2539"/>
                  </a:lnTo>
                  <a:lnTo>
                    <a:pt x="4304" y="2584"/>
                  </a:lnTo>
                  <a:lnTo>
                    <a:pt x="4312" y="2520"/>
                  </a:lnTo>
                  <a:lnTo>
                    <a:pt x="4319" y="2568"/>
                  </a:lnTo>
                  <a:lnTo>
                    <a:pt x="4327" y="2588"/>
                  </a:lnTo>
                  <a:lnTo>
                    <a:pt x="4334" y="2559"/>
                  </a:lnTo>
                  <a:lnTo>
                    <a:pt x="4342" y="2560"/>
                  </a:lnTo>
                  <a:lnTo>
                    <a:pt x="4350" y="2530"/>
                  </a:lnTo>
                  <a:lnTo>
                    <a:pt x="4358" y="2480"/>
                  </a:lnTo>
                  <a:lnTo>
                    <a:pt x="4366" y="2636"/>
                  </a:lnTo>
                  <a:lnTo>
                    <a:pt x="4374" y="2546"/>
                  </a:lnTo>
                  <a:lnTo>
                    <a:pt x="4381" y="2594"/>
                  </a:lnTo>
                  <a:lnTo>
                    <a:pt x="4388" y="2469"/>
                  </a:lnTo>
                  <a:lnTo>
                    <a:pt x="4396" y="2470"/>
                  </a:lnTo>
                  <a:lnTo>
                    <a:pt x="4404" y="2590"/>
                  </a:lnTo>
                  <a:lnTo>
                    <a:pt x="4412" y="2555"/>
                  </a:lnTo>
                  <a:lnTo>
                    <a:pt x="4420" y="2581"/>
                  </a:lnTo>
                  <a:lnTo>
                    <a:pt x="4427" y="2466"/>
                  </a:lnTo>
                  <a:lnTo>
                    <a:pt x="4435" y="2321"/>
                  </a:lnTo>
                  <a:lnTo>
                    <a:pt x="4443" y="2483"/>
                  </a:lnTo>
                  <a:lnTo>
                    <a:pt x="4450" y="2485"/>
                  </a:lnTo>
                  <a:lnTo>
                    <a:pt x="4458" y="2611"/>
                  </a:lnTo>
                  <a:lnTo>
                    <a:pt x="4465" y="2649"/>
                  </a:lnTo>
                  <a:lnTo>
                    <a:pt x="4473" y="2564"/>
                  </a:lnTo>
                  <a:lnTo>
                    <a:pt x="4481" y="2599"/>
                  </a:lnTo>
                  <a:lnTo>
                    <a:pt x="4489" y="2531"/>
                  </a:lnTo>
                  <a:lnTo>
                    <a:pt x="4497" y="2489"/>
                  </a:lnTo>
                  <a:lnTo>
                    <a:pt x="4505" y="2615"/>
                  </a:lnTo>
                  <a:lnTo>
                    <a:pt x="4513" y="2484"/>
                  </a:lnTo>
                  <a:lnTo>
                    <a:pt x="4519" y="2419"/>
                  </a:lnTo>
                  <a:lnTo>
                    <a:pt x="4527" y="2563"/>
                  </a:lnTo>
                  <a:lnTo>
                    <a:pt x="4535" y="2600"/>
                  </a:lnTo>
                  <a:lnTo>
                    <a:pt x="4543" y="2535"/>
                  </a:lnTo>
                  <a:lnTo>
                    <a:pt x="4551" y="2601"/>
                  </a:lnTo>
                  <a:lnTo>
                    <a:pt x="4558" y="2676"/>
                  </a:lnTo>
                  <a:lnTo>
                    <a:pt x="4566" y="2553"/>
                  </a:lnTo>
                  <a:lnTo>
                    <a:pt x="4574" y="2514"/>
                  </a:lnTo>
                  <a:lnTo>
                    <a:pt x="4581" y="2556"/>
                  </a:lnTo>
                  <a:lnTo>
                    <a:pt x="4589" y="2528"/>
                  </a:lnTo>
                  <a:lnTo>
                    <a:pt x="4597" y="2569"/>
                  </a:lnTo>
                  <a:lnTo>
                    <a:pt x="4604" y="2460"/>
                  </a:lnTo>
                  <a:lnTo>
                    <a:pt x="4612" y="2566"/>
                  </a:lnTo>
                  <a:lnTo>
                    <a:pt x="4620" y="2549"/>
                  </a:lnTo>
                  <a:lnTo>
                    <a:pt x="4628" y="2604"/>
                  </a:lnTo>
                  <a:lnTo>
                    <a:pt x="4636" y="2675"/>
                  </a:lnTo>
                  <a:lnTo>
                    <a:pt x="4644" y="2578"/>
                  </a:lnTo>
                  <a:lnTo>
                    <a:pt x="4650" y="2564"/>
                  </a:lnTo>
                  <a:lnTo>
                    <a:pt x="4658" y="2553"/>
                  </a:lnTo>
                  <a:lnTo>
                    <a:pt x="4666" y="2608"/>
                  </a:lnTo>
                  <a:lnTo>
                    <a:pt x="4674" y="2655"/>
                  </a:lnTo>
                  <a:lnTo>
                    <a:pt x="4682" y="2601"/>
                  </a:lnTo>
                  <a:lnTo>
                    <a:pt x="4690" y="2593"/>
                  </a:lnTo>
                  <a:lnTo>
                    <a:pt x="4697" y="2635"/>
                  </a:lnTo>
                  <a:lnTo>
                    <a:pt x="4705" y="2576"/>
                  </a:lnTo>
                  <a:lnTo>
                    <a:pt x="4712" y="2635"/>
                  </a:lnTo>
                  <a:lnTo>
                    <a:pt x="4720" y="2556"/>
                  </a:lnTo>
                  <a:lnTo>
                    <a:pt x="4728" y="2564"/>
                  </a:lnTo>
                  <a:lnTo>
                    <a:pt x="4736" y="2560"/>
                  </a:lnTo>
                  <a:lnTo>
                    <a:pt x="4743" y="2535"/>
                  </a:lnTo>
                  <a:lnTo>
                    <a:pt x="4751" y="2594"/>
                  </a:lnTo>
                  <a:lnTo>
                    <a:pt x="4759" y="2568"/>
                  </a:lnTo>
                  <a:lnTo>
                    <a:pt x="4767" y="2525"/>
                  </a:lnTo>
                  <a:lnTo>
                    <a:pt x="4775" y="2543"/>
                  </a:lnTo>
                  <a:lnTo>
                    <a:pt x="4781" y="2530"/>
                  </a:lnTo>
                  <a:lnTo>
                    <a:pt x="4789" y="2520"/>
                  </a:lnTo>
                  <a:lnTo>
                    <a:pt x="4797" y="2430"/>
                  </a:lnTo>
                  <a:lnTo>
                    <a:pt x="4805" y="2451"/>
                  </a:lnTo>
                  <a:lnTo>
                    <a:pt x="4813" y="2690"/>
                  </a:lnTo>
                  <a:lnTo>
                    <a:pt x="4821" y="2660"/>
                  </a:lnTo>
                  <a:lnTo>
                    <a:pt x="4829" y="2641"/>
                  </a:lnTo>
                  <a:lnTo>
                    <a:pt x="4836" y="2660"/>
                  </a:lnTo>
                  <a:lnTo>
                    <a:pt x="4843" y="2700"/>
                  </a:lnTo>
                  <a:lnTo>
                    <a:pt x="4851" y="2766"/>
                  </a:lnTo>
                  <a:lnTo>
                    <a:pt x="4859" y="2604"/>
                  </a:lnTo>
                  <a:lnTo>
                    <a:pt x="4867" y="2560"/>
                  </a:lnTo>
                </a:path>
              </a:pathLst>
            </a:cu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36576" y="2795588"/>
              <a:ext cx="2584450" cy="2105025"/>
            </a:xfrm>
            <a:custGeom>
              <a:avLst/>
              <a:gdLst/>
              <a:ahLst/>
              <a:cxnLst>
                <a:cxn ang="0">
                  <a:pos x="69" y="2713"/>
                </a:cxn>
                <a:cxn ang="0">
                  <a:pos x="154" y="2679"/>
                </a:cxn>
                <a:cxn ang="0">
                  <a:pos x="239" y="2648"/>
                </a:cxn>
                <a:cxn ang="0">
                  <a:pos x="326" y="2619"/>
                </a:cxn>
                <a:cxn ang="0">
                  <a:pos x="411" y="2591"/>
                </a:cxn>
                <a:cxn ang="0">
                  <a:pos x="497" y="2568"/>
                </a:cxn>
                <a:cxn ang="0">
                  <a:pos x="582" y="2545"/>
                </a:cxn>
                <a:cxn ang="0">
                  <a:pos x="669" y="2524"/>
                </a:cxn>
                <a:cxn ang="0">
                  <a:pos x="754" y="2506"/>
                </a:cxn>
                <a:cxn ang="0">
                  <a:pos x="840" y="2485"/>
                </a:cxn>
                <a:cxn ang="0">
                  <a:pos x="925" y="2471"/>
                </a:cxn>
                <a:cxn ang="0">
                  <a:pos x="1012" y="2459"/>
                </a:cxn>
                <a:cxn ang="0">
                  <a:pos x="1097" y="2451"/>
                </a:cxn>
                <a:cxn ang="0">
                  <a:pos x="1183" y="2460"/>
                </a:cxn>
                <a:cxn ang="0">
                  <a:pos x="1268" y="2475"/>
                </a:cxn>
                <a:cxn ang="0">
                  <a:pos x="1354" y="2510"/>
                </a:cxn>
                <a:cxn ang="0">
                  <a:pos x="1440" y="2541"/>
                </a:cxn>
                <a:cxn ang="0">
                  <a:pos x="1526" y="2548"/>
                </a:cxn>
                <a:cxn ang="0">
                  <a:pos x="1611" y="2506"/>
                </a:cxn>
                <a:cxn ang="0">
                  <a:pos x="1696" y="2379"/>
                </a:cxn>
                <a:cxn ang="0">
                  <a:pos x="1782" y="2206"/>
                </a:cxn>
                <a:cxn ang="0">
                  <a:pos x="1868" y="2113"/>
                </a:cxn>
                <a:cxn ang="0">
                  <a:pos x="1954" y="2348"/>
                </a:cxn>
                <a:cxn ang="0">
                  <a:pos x="2039" y="3109"/>
                </a:cxn>
                <a:cxn ang="0">
                  <a:pos x="2125" y="3946"/>
                </a:cxn>
                <a:cxn ang="0">
                  <a:pos x="2211" y="3061"/>
                </a:cxn>
                <a:cxn ang="0">
                  <a:pos x="2297" y="395"/>
                </a:cxn>
                <a:cxn ang="0">
                  <a:pos x="2382" y="841"/>
                </a:cxn>
                <a:cxn ang="0">
                  <a:pos x="2468" y="3466"/>
                </a:cxn>
                <a:cxn ang="0">
                  <a:pos x="2553" y="3841"/>
                </a:cxn>
                <a:cxn ang="0">
                  <a:pos x="2640" y="2919"/>
                </a:cxn>
                <a:cxn ang="0">
                  <a:pos x="2725" y="2261"/>
                </a:cxn>
                <a:cxn ang="0">
                  <a:pos x="2811" y="2113"/>
                </a:cxn>
                <a:cxn ang="0">
                  <a:pos x="2896" y="2243"/>
                </a:cxn>
                <a:cxn ang="0">
                  <a:pos x="2983" y="2409"/>
                </a:cxn>
                <a:cxn ang="0">
                  <a:pos x="3068" y="2521"/>
                </a:cxn>
                <a:cxn ang="0">
                  <a:pos x="3153" y="2551"/>
                </a:cxn>
                <a:cxn ang="0">
                  <a:pos x="3239" y="2534"/>
                </a:cxn>
                <a:cxn ang="0">
                  <a:pos x="3324" y="2504"/>
                </a:cxn>
                <a:cxn ang="0">
                  <a:pos x="3411" y="2470"/>
                </a:cxn>
                <a:cxn ang="0">
                  <a:pos x="3496" y="2458"/>
                </a:cxn>
                <a:cxn ang="0">
                  <a:pos x="3582" y="2454"/>
                </a:cxn>
                <a:cxn ang="0">
                  <a:pos x="3667" y="2459"/>
                </a:cxn>
                <a:cxn ang="0">
                  <a:pos x="3753" y="2475"/>
                </a:cxn>
                <a:cxn ang="0">
                  <a:pos x="3839" y="2489"/>
                </a:cxn>
                <a:cxn ang="0">
                  <a:pos x="3925" y="2509"/>
                </a:cxn>
                <a:cxn ang="0">
                  <a:pos x="4010" y="2529"/>
                </a:cxn>
                <a:cxn ang="0">
                  <a:pos x="4096" y="2549"/>
                </a:cxn>
                <a:cxn ang="0">
                  <a:pos x="4182" y="2573"/>
                </a:cxn>
                <a:cxn ang="0">
                  <a:pos x="4268" y="2596"/>
                </a:cxn>
                <a:cxn ang="0">
                  <a:pos x="4353" y="2624"/>
                </a:cxn>
                <a:cxn ang="0">
                  <a:pos x="4439" y="2654"/>
                </a:cxn>
                <a:cxn ang="0">
                  <a:pos x="4524" y="2685"/>
                </a:cxn>
                <a:cxn ang="0">
                  <a:pos x="4610" y="2720"/>
                </a:cxn>
                <a:cxn ang="0">
                  <a:pos x="4696" y="2756"/>
                </a:cxn>
                <a:cxn ang="0">
                  <a:pos x="4781" y="2794"/>
                </a:cxn>
                <a:cxn ang="0">
                  <a:pos x="4867" y="2833"/>
                </a:cxn>
              </a:cxnLst>
              <a:rect l="0" t="0" r="r" b="b"/>
              <a:pathLst>
                <a:path w="4884" h="3980">
                  <a:moveTo>
                    <a:pt x="0" y="2741"/>
                  </a:moveTo>
                  <a:lnTo>
                    <a:pt x="18" y="2734"/>
                  </a:lnTo>
                  <a:lnTo>
                    <a:pt x="34" y="2726"/>
                  </a:lnTo>
                  <a:lnTo>
                    <a:pt x="51" y="2720"/>
                  </a:lnTo>
                  <a:lnTo>
                    <a:pt x="69" y="2713"/>
                  </a:lnTo>
                  <a:lnTo>
                    <a:pt x="86" y="2706"/>
                  </a:lnTo>
                  <a:lnTo>
                    <a:pt x="103" y="2699"/>
                  </a:lnTo>
                  <a:lnTo>
                    <a:pt x="120" y="2693"/>
                  </a:lnTo>
                  <a:lnTo>
                    <a:pt x="138" y="2685"/>
                  </a:lnTo>
                  <a:lnTo>
                    <a:pt x="154" y="2679"/>
                  </a:lnTo>
                  <a:lnTo>
                    <a:pt x="171" y="2673"/>
                  </a:lnTo>
                  <a:lnTo>
                    <a:pt x="189" y="2666"/>
                  </a:lnTo>
                  <a:lnTo>
                    <a:pt x="206" y="2660"/>
                  </a:lnTo>
                  <a:lnTo>
                    <a:pt x="223" y="2654"/>
                  </a:lnTo>
                  <a:lnTo>
                    <a:pt x="239" y="2648"/>
                  </a:lnTo>
                  <a:lnTo>
                    <a:pt x="257" y="2641"/>
                  </a:lnTo>
                  <a:lnTo>
                    <a:pt x="274" y="2635"/>
                  </a:lnTo>
                  <a:lnTo>
                    <a:pt x="291" y="2629"/>
                  </a:lnTo>
                  <a:lnTo>
                    <a:pt x="309" y="2624"/>
                  </a:lnTo>
                  <a:lnTo>
                    <a:pt x="326" y="2619"/>
                  </a:lnTo>
                  <a:lnTo>
                    <a:pt x="343" y="2613"/>
                  </a:lnTo>
                  <a:lnTo>
                    <a:pt x="361" y="2608"/>
                  </a:lnTo>
                  <a:lnTo>
                    <a:pt x="377" y="2601"/>
                  </a:lnTo>
                  <a:lnTo>
                    <a:pt x="394" y="2596"/>
                  </a:lnTo>
                  <a:lnTo>
                    <a:pt x="411" y="2591"/>
                  </a:lnTo>
                  <a:lnTo>
                    <a:pt x="429" y="2586"/>
                  </a:lnTo>
                  <a:lnTo>
                    <a:pt x="446" y="2581"/>
                  </a:lnTo>
                  <a:lnTo>
                    <a:pt x="462" y="2576"/>
                  </a:lnTo>
                  <a:lnTo>
                    <a:pt x="480" y="2573"/>
                  </a:lnTo>
                  <a:lnTo>
                    <a:pt x="497" y="2568"/>
                  </a:lnTo>
                  <a:lnTo>
                    <a:pt x="514" y="2563"/>
                  </a:lnTo>
                  <a:lnTo>
                    <a:pt x="531" y="2558"/>
                  </a:lnTo>
                  <a:lnTo>
                    <a:pt x="549" y="2553"/>
                  </a:lnTo>
                  <a:lnTo>
                    <a:pt x="566" y="2549"/>
                  </a:lnTo>
                  <a:lnTo>
                    <a:pt x="582" y="2545"/>
                  </a:lnTo>
                  <a:lnTo>
                    <a:pt x="600" y="2541"/>
                  </a:lnTo>
                  <a:lnTo>
                    <a:pt x="617" y="2538"/>
                  </a:lnTo>
                  <a:lnTo>
                    <a:pt x="634" y="2534"/>
                  </a:lnTo>
                  <a:lnTo>
                    <a:pt x="652" y="2529"/>
                  </a:lnTo>
                  <a:lnTo>
                    <a:pt x="669" y="2524"/>
                  </a:lnTo>
                  <a:lnTo>
                    <a:pt x="685" y="2519"/>
                  </a:lnTo>
                  <a:lnTo>
                    <a:pt x="702" y="2515"/>
                  </a:lnTo>
                  <a:lnTo>
                    <a:pt x="720" y="2513"/>
                  </a:lnTo>
                  <a:lnTo>
                    <a:pt x="737" y="2509"/>
                  </a:lnTo>
                  <a:lnTo>
                    <a:pt x="754" y="2506"/>
                  </a:lnTo>
                  <a:lnTo>
                    <a:pt x="772" y="2503"/>
                  </a:lnTo>
                  <a:lnTo>
                    <a:pt x="789" y="2499"/>
                  </a:lnTo>
                  <a:lnTo>
                    <a:pt x="805" y="2494"/>
                  </a:lnTo>
                  <a:lnTo>
                    <a:pt x="822" y="2489"/>
                  </a:lnTo>
                  <a:lnTo>
                    <a:pt x="840" y="2485"/>
                  </a:lnTo>
                  <a:lnTo>
                    <a:pt x="857" y="2483"/>
                  </a:lnTo>
                  <a:lnTo>
                    <a:pt x="874" y="2480"/>
                  </a:lnTo>
                  <a:lnTo>
                    <a:pt x="892" y="2478"/>
                  </a:lnTo>
                  <a:lnTo>
                    <a:pt x="908" y="2475"/>
                  </a:lnTo>
                  <a:lnTo>
                    <a:pt x="925" y="2471"/>
                  </a:lnTo>
                  <a:lnTo>
                    <a:pt x="943" y="2468"/>
                  </a:lnTo>
                  <a:lnTo>
                    <a:pt x="960" y="2464"/>
                  </a:lnTo>
                  <a:lnTo>
                    <a:pt x="977" y="2461"/>
                  </a:lnTo>
                  <a:lnTo>
                    <a:pt x="994" y="2459"/>
                  </a:lnTo>
                  <a:lnTo>
                    <a:pt x="1012" y="2459"/>
                  </a:lnTo>
                  <a:lnTo>
                    <a:pt x="1028" y="2458"/>
                  </a:lnTo>
                  <a:lnTo>
                    <a:pt x="1045" y="2458"/>
                  </a:lnTo>
                  <a:lnTo>
                    <a:pt x="1063" y="2455"/>
                  </a:lnTo>
                  <a:lnTo>
                    <a:pt x="1080" y="2454"/>
                  </a:lnTo>
                  <a:lnTo>
                    <a:pt x="1097" y="2451"/>
                  </a:lnTo>
                  <a:lnTo>
                    <a:pt x="1114" y="2451"/>
                  </a:lnTo>
                  <a:lnTo>
                    <a:pt x="1131" y="2451"/>
                  </a:lnTo>
                  <a:lnTo>
                    <a:pt x="1148" y="2454"/>
                  </a:lnTo>
                  <a:lnTo>
                    <a:pt x="1165" y="2458"/>
                  </a:lnTo>
                  <a:lnTo>
                    <a:pt x="1183" y="2460"/>
                  </a:lnTo>
                  <a:lnTo>
                    <a:pt x="1200" y="2463"/>
                  </a:lnTo>
                  <a:lnTo>
                    <a:pt x="1217" y="2465"/>
                  </a:lnTo>
                  <a:lnTo>
                    <a:pt x="1235" y="2468"/>
                  </a:lnTo>
                  <a:lnTo>
                    <a:pt x="1251" y="2470"/>
                  </a:lnTo>
                  <a:lnTo>
                    <a:pt x="1268" y="2475"/>
                  </a:lnTo>
                  <a:lnTo>
                    <a:pt x="1285" y="2483"/>
                  </a:lnTo>
                  <a:lnTo>
                    <a:pt x="1303" y="2490"/>
                  </a:lnTo>
                  <a:lnTo>
                    <a:pt x="1320" y="2498"/>
                  </a:lnTo>
                  <a:lnTo>
                    <a:pt x="1336" y="2504"/>
                  </a:lnTo>
                  <a:lnTo>
                    <a:pt x="1354" y="2510"/>
                  </a:lnTo>
                  <a:lnTo>
                    <a:pt x="1371" y="2515"/>
                  </a:lnTo>
                  <a:lnTo>
                    <a:pt x="1388" y="2520"/>
                  </a:lnTo>
                  <a:lnTo>
                    <a:pt x="1405" y="2526"/>
                  </a:lnTo>
                  <a:lnTo>
                    <a:pt x="1423" y="2534"/>
                  </a:lnTo>
                  <a:lnTo>
                    <a:pt x="1440" y="2541"/>
                  </a:lnTo>
                  <a:lnTo>
                    <a:pt x="1456" y="2548"/>
                  </a:lnTo>
                  <a:lnTo>
                    <a:pt x="1474" y="2551"/>
                  </a:lnTo>
                  <a:lnTo>
                    <a:pt x="1491" y="2553"/>
                  </a:lnTo>
                  <a:lnTo>
                    <a:pt x="1508" y="2551"/>
                  </a:lnTo>
                  <a:lnTo>
                    <a:pt x="1526" y="2548"/>
                  </a:lnTo>
                  <a:lnTo>
                    <a:pt x="1543" y="2544"/>
                  </a:lnTo>
                  <a:lnTo>
                    <a:pt x="1559" y="2539"/>
                  </a:lnTo>
                  <a:lnTo>
                    <a:pt x="1576" y="2531"/>
                  </a:lnTo>
                  <a:lnTo>
                    <a:pt x="1594" y="2521"/>
                  </a:lnTo>
                  <a:lnTo>
                    <a:pt x="1611" y="2506"/>
                  </a:lnTo>
                  <a:lnTo>
                    <a:pt x="1628" y="2488"/>
                  </a:lnTo>
                  <a:lnTo>
                    <a:pt x="1646" y="2464"/>
                  </a:lnTo>
                  <a:lnTo>
                    <a:pt x="1663" y="2438"/>
                  </a:lnTo>
                  <a:lnTo>
                    <a:pt x="1679" y="2409"/>
                  </a:lnTo>
                  <a:lnTo>
                    <a:pt x="1696" y="2379"/>
                  </a:lnTo>
                  <a:lnTo>
                    <a:pt x="1714" y="2346"/>
                  </a:lnTo>
                  <a:lnTo>
                    <a:pt x="1731" y="2314"/>
                  </a:lnTo>
                  <a:lnTo>
                    <a:pt x="1748" y="2279"/>
                  </a:lnTo>
                  <a:lnTo>
                    <a:pt x="1766" y="2243"/>
                  </a:lnTo>
                  <a:lnTo>
                    <a:pt x="1782" y="2206"/>
                  </a:lnTo>
                  <a:lnTo>
                    <a:pt x="1799" y="2174"/>
                  </a:lnTo>
                  <a:lnTo>
                    <a:pt x="1817" y="2145"/>
                  </a:lnTo>
                  <a:lnTo>
                    <a:pt x="1834" y="2125"/>
                  </a:lnTo>
                  <a:lnTo>
                    <a:pt x="1851" y="2113"/>
                  </a:lnTo>
                  <a:lnTo>
                    <a:pt x="1868" y="2113"/>
                  </a:lnTo>
                  <a:lnTo>
                    <a:pt x="1886" y="2125"/>
                  </a:lnTo>
                  <a:lnTo>
                    <a:pt x="1902" y="2153"/>
                  </a:lnTo>
                  <a:lnTo>
                    <a:pt x="1919" y="2198"/>
                  </a:lnTo>
                  <a:lnTo>
                    <a:pt x="1937" y="2261"/>
                  </a:lnTo>
                  <a:lnTo>
                    <a:pt x="1954" y="2348"/>
                  </a:lnTo>
                  <a:lnTo>
                    <a:pt x="1971" y="2456"/>
                  </a:lnTo>
                  <a:lnTo>
                    <a:pt x="1988" y="2589"/>
                  </a:lnTo>
                  <a:lnTo>
                    <a:pt x="2005" y="2744"/>
                  </a:lnTo>
                  <a:lnTo>
                    <a:pt x="2022" y="2919"/>
                  </a:lnTo>
                  <a:lnTo>
                    <a:pt x="2039" y="3109"/>
                  </a:lnTo>
                  <a:lnTo>
                    <a:pt x="2057" y="3306"/>
                  </a:lnTo>
                  <a:lnTo>
                    <a:pt x="2074" y="3504"/>
                  </a:lnTo>
                  <a:lnTo>
                    <a:pt x="2091" y="3688"/>
                  </a:lnTo>
                  <a:lnTo>
                    <a:pt x="2109" y="3841"/>
                  </a:lnTo>
                  <a:lnTo>
                    <a:pt x="2125" y="3946"/>
                  </a:lnTo>
                  <a:lnTo>
                    <a:pt x="2142" y="3980"/>
                  </a:lnTo>
                  <a:lnTo>
                    <a:pt x="2159" y="3923"/>
                  </a:lnTo>
                  <a:lnTo>
                    <a:pt x="2177" y="3755"/>
                  </a:lnTo>
                  <a:lnTo>
                    <a:pt x="2194" y="3466"/>
                  </a:lnTo>
                  <a:lnTo>
                    <a:pt x="2211" y="3061"/>
                  </a:lnTo>
                  <a:lnTo>
                    <a:pt x="2228" y="2554"/>
                  </a:lnTo>
                  <a:lnTo>
                    <a:pt x="2245" y="1981"/>
                  </a:lnTo>
                  <a:lnTo>
                    <a:pt x="2262" y="1391"/>
                  </a:lnTo>
                  <a:lnTo>
                    <a:pt x="2279" y="841"/>
                  </a:lnTo>
                  <a:lnTo>
                    <a:pt x="2297" y="395"/>
                  </a:lnTo>
                  <a:lnTo>
                    <a:pt x="2314" y="103"/>
                  </a:lnTo>
                  <a:lnTo>
                    <a:pt x="2330" y="0"/>
                  </a:lnTo>
                  <a:lnTo>
                    <a:pt x="2348" y="103"/>
                  </a:lnTo>
                  <a:lnTo>
                    <a:pt x="2365" y="395"/>
                  </a:lnTo>
                  <a:lnTo>
                    <a:pt x="2382" y="841"/>
                  </a:lnTo>
                  <a:lnTo>
                    <a:pt x="2400" y="1391"/>
                  </a:lnTo>
                  <a:lnTo>
                    <a:pt x="2417" y="1981"/>
                  </a:lnTo>
                  <a:lnTo>
                    <a:pt x="2433" y="2554"/>
                  </a:lnTo>
                  <a:lnTo>
                    <a:pt x="2450" y="3061"/>
                  </a:lnTo>
                  <a:lnTo>
                    <a:pt x="2468" y="3466"/>
                  </a:lnTo>
                  <a:lnTo>
                    <a:pt x="2485" y="3755"/>
                  </a:lnTo>
                  <a:lnTo>
                    <a:pt x="2502" y="3923"/>
                  </a:lnTo>
                  <a:lnTo>
                    <a:pt x="2520" y="3980"/>
                  </a:lnTo>
                  <a:lnTo>
                    <a:pt x="2537" y="3946"/>
                  </a:lnTo>
                  <a:lnTo>
                    <a:pt x="2553" y="3841"/>
                  </a:lnTo>
                  <a:lnTo>
                    <a:pt x="2570" y="3688"/>
                  </a:lnTo>
                  <a:lnTo>
                    <a:pt x="2588" y="3504"/>
                  </a:lnTo>
                  <a:lnTo>
                    <a:pt x="2605" y="3306"/>
                  </a:lnTo>
                  <a:lnTo>
                    <a:pt x="2622" y="3109"/>
                  </a:lnTo>
                  <a:lnTo>
                    <a:pt x="2640" y="2919"/>
                  </a:lnTo>
                  <a:lnTo>
                    <a:pt x="2656" y="2744"/>
                  </a:lnTo>
                  <a:lnTo>
                    <a:pt x="2673" y="2589"/>
                  </a:lnTo>
                  <a:lnTo>
                    <a:pt x="2691" y="2456"/>
                  </a:lnTo>
                  <a:lnTo>
                    <a:pt x="2708" y="2348"/>
                  </a:lnTo>
                  <a:lnTo>
                    <a:pt x="2725" y="2261"/>
                  </a:lnTo>
                  <a:lnTo>
                    <a:pt x="2742" y="2198"/>
                  </a:lnTo>
                  <a:lnTo>
                    <a:pt x="2760" y="2153"/>
                  </a:lnTo>
                  <a:lnTo>
                    <a:pt x="2776" y="2125"/>
                  </a:lnTo>
                  <a:lnTo>
                    <a:pt x="2793" y="2113"/>
                  </a:lnTo>
                  <a:lnTo>
                    <a:pt x="2811" y="2113"/>
                  </a:lnTo>
                  <a:lnTo>
                    <a:pt x="2828" y="2125"/>
                  </a:lnTo>
                  <a:lnTo>
                    <a:pt x="2845" y="2145"/>
                  </a:lnTo>
                  <a:lnTo>
                    <a:pt x="2862" y="2174"/>
                  </a:lnTo>
                  <a:lnTo>
                    <a:pt x="2879" y="2206"/>
                  </a:lnTo>
                  <a:lnTo>
                    <a:pt x="2896" y="2243"/>
                  </a:lnTo>
                  <a:lnTo>
                    <a:pt x="2913" y="2279"/>
                  </a:lnTo>
                  <a:lnTo>
                    <a:pt x="2931" y="2314"/>
                  </a:lnTo>
                  <a:lnTo>
                    <a:pt x="2948" y="2346"/>
                  </a:lnTo>
                  <a:lnTo>
                    <a:pt x="2965" y="2379"/>
                  </a:lnTo>
                  <a:lnTo>
                    <a:pt x="2983" y="2409"/>
                  </a:lnTo>
                  <a:lnTo>
                    <a:pt x="2999" y="2438"/>
                  </a:lnTo>
                  <a:lnTo>
                    <a:pt x="3016" y="2464"/>
                  </a:lnTo>
                  <a:lnTo>
                    <a:pt x="3033" y="2488"/>
                  </a:lnTo>
                  <a:lnTo>
                    <a:pt x="3051" y="2506"/>
                  </a:lnTo>
                  <a:lnTo>
                    <a:pt x="3068" y="2521"/>
                  </a:lnTo>
                  <a:lnTo>
                    <a:pt x="3085" y="2531"/>
                  </a:lnTo>
                  <a:lnTo>
                    <a:pt x="3102" y="2539"/>
                  </a:lnTo>
                  <a:lnTo>
                    <a:pt x="3119" y="2544"/>
                  </a:lnTo>
                  <a:lnTo>
                    <a:pt x="3136" y="2548"/>
                  </a:lnTo>
                  <a:lnTo>
                    <a:pt x="3153" y="2551"/>
                  </a:lnTo>
                  <a:lnTo>
                    <a:pt x="3171" y="2553"/>
                  </a:lnTo>
                  <a:lnTo>
                    <a:pt x="3188" y="2551"/>
                  </a:lnTo>
                  <a:lnTo>
                    <a:pt x="3204" y="2548"/>
                  </a:lnTo>
                  <a:lnTo>
                    <a:pt x="3222" y="2541"/>
                  </a:lnTo>
                  <a:lnTo>
                    <a:pt x="3239" y="2534"/>
                  </a:lnTo>
                  <a:lnTo>
                    <a:pt x="3256" y="2526"/>
                  </a:lnTo>
                  <a:lnTo>
                    <a:pt x="3274" y="2520"/>
                  </a:lnTo>
                  <a:lnTo>
                    <a:pt x="3291" y="2515"/>
                  </a:lnTo>
                  <a:lnTo>
                    <a:pt x="3307" y="2510"/>
                  </a:lnTo>
                  <a:lnTo>
                    <a:pt x="3324" y="2504"/>
                  </a:lnTo>
                  <a:lnTo>
                    <a:pt x="3342" y="2498"/>
                  </a:lnTo>
                  <a:lnTo>
                    <a:pt x="3359" y="2490"/>
                  </a:lnTo>
                  <a:lnTo>
                    <a:pt x="3376" y="2483"/>
                  </a:lnTo>
                  <a:lnTo>
                    <a:pt x="3394" y="2475"/>
                  </a:lnTo>
                  <a:lnTo>
                    <a:pt x="3411" y="2470"/>
                  </a:lnTo>
                  <a:lnTo>
                    <a:pt x="3427" y="2468"/>
                  </a:lnTo>
                  <a:lnTo>
                    <a:pt x="3444" y="2465"/>
                  </a:lnTo>
                  <a:lnTo>
                    <a:pt x="3462" y="2463"/>
                  </a:lnTo>
                  <a:lnTo>
                    <a:pt x="3479" y="2460"/>
                  </a:lnTo>
                  <a:lnTo>
                    <a:pt x="3496" y="2458"/>
                  </a:lnTo>
                  <a:lnTo>
                    <a:pt x="3514" y="2454"/>
                  </a:lnTo>
                  <a:lnTo>
                    <a:pt x="3530" y="2451"/>
                  </a:lnTo>
                  <a:lnTo>
                    <a:pt x="3547" y="2451"/>
                  </a:lnTo>
                  <a:lnTo>
                    <a:pt x="3565" y="2451"/>
                  </a:lnTo>
                  <a:lnTo>
                    <a:pt x="3582" y="2454"/>
                  </a:lnTo>
                  <a:lnTo>
                    <a:pt x="3599" y="2455"/>
                  </a:lnTo>
                  <a:lnTo>
                    <a:pt x="3616" y="2458"/>
                  </a:lnTo>
                  <a:lnTo>
                    <a:pt x="3634" y="2458"/>
                  </a:lnTo>
                  <a:lnTo>
                    <a:pt x="3650" y="2459"/>
                  </a:lnTo>
                  <a:lnTo>
                    <a:pt x="3667" y="2459"/>
                  </a:lnTo>
                  <a:lnTo>
                    <a:pt x="3685" y="2461"/>
                  </a:lnTo>
                  <a:lnTo>
                    <a:pt x="3702" y="2464"/>
                  </a:lnTo>
                  <a:lnTo>
                    <a:pt x="3719" y="2468"/>
                  </a:lnTo>
                  <a:lnTo>
                    <a:pt x="3736" y="2471"/>
                  </a:lnTo>
                  <a:lnTo>
                    <a:pt x="3753" y="2475"/>
                  </a:lnTo>
                  <a:lnTo>
                    <a:pt x="3770" y="2478"/>
                  </a:lnTo>
                  <a:lnTo>
                    <a:pt x="3787" y="2480"/>
                  </a:lnTo>
                  <a:lnTo>
                    <a:pt x="3805" y="2483"/>
                  </a:lnTo>
                  <a:lnTo>
                    <a:pt x="3822" y="2485"/>
                  </a:lnTo>
                  <a:lnTo>
                    <a:pt x="3839" y="2489"/>
                  </a:lnTo>
                  <a:lnTo>
                    <a:pt x="3857" y="2494"/>
                  </a:lnTo>
                  <a:lnTo>
                    <a:pt x="3873" y="2499"/>
                  </a:lnTo>
                  <a:lnTo>
                    <a:pt x="3890" y="2503"/>
                  </a:lnTo>
                  <a:lnTo>
                    <a:pt x="3907" y="2506"/>
                  </a:lnTo>
                  <a:lnTo>
                    <a:pt x="3925" y="2509"/>
                  </a:lnTo>
                  <a:lnTo>
                    <a:pt x="3942" y="2513"/>
                  </a:lnTo>
                  <a:lnTo>
                    <a:pt x="3959" y="2515"/>
                  </a:lnTo>
                  <a:lnTo>
                    <a:pt x="3976" y="2519"/>
                  </a:lnTo>
                  <a:lnTo>
                    <a:pt x="3993" y="2524"/>
                  </a:lnTo>
                  <a:lnTo>
                    <a:pt x="4010" y="2529"/>
                  </a:lnTo>
                  <a:lnTo>
                    <a:pt x="4027" y="2534"/>
                  </a:lnTo>
                  <a:lnTo>
                    <a:pt x="4045" y="2538"/>
                  </a:lnTo>
                  <a:lnTo>
                    <a:pt x="4062" y="2541"/>
                  </a:lnTo>
                  <a:lnTo>
                    <a:pt x="4078" y="2545"/>
                  </a:lnTo>
                  <a:lnTo>
                    <a:pt x="4096" y="2549"/>
                  </a:lnTo>
                  <a:lnTo>
                    <a:pt x="4113" y="2553"/>
                  </a:lnTo>
                  <a:lnTo>
                    <a:pt x="4130" y="2558"/>
                  </a:lnTo>
                  <a:lnTo>
                    <a:pt x="4148" y="2563"/>
                  </a:lnTo>
                  <a:lnTo>
                    <a:pt x="4165" y="2568"/>
                  </a:lnTo>
                  <a:lnTo>
                    <a:pt x="4182" y="2573"/>
                  </a:lnTo>
                  <a:lnTo>
                    <a:pt x="4198" y="2576"/>
                  </a:lnTo>
                  <a:lnTo>
                    <a:pt x="4216" y="2581"/>
                  </a:lnTo>
                  <a:lnTo>
                    <a:pt x="4233" y="2586"/>
                  </a:lnTo>
                  <a:lnTo>
                    <a:pt x="4250" y="2591"/>
                  </a:lnTo>
                  <a:lnTo>
                    <a:pt x="4268" y="2596"/>
                  </a:lnTo>
                  <a:lnTo>
                    <a:pt x="4285" y="2601"/>
                  </a:lnTo>
                  <a:lnTo>
                    <a:pt x="4301" y="2608"/>
                  </a:lnTo>
                  <a:lnTo>
                    <a:pt x="4318" y="2613"/>
                  </a:lnTo>
                  <a:lnTo>
                    <a:pt x="4336" y="2619"/>
                  </a:lnTo>
                  <a:lnTo>
                    <a:pt x="4353" y="2624"/>
                  </a:lnTo>
                  <a:lnTo>
                    <a:pt x="4370" y="2629"/>
                  </a:lnTo>
                  <a:lnTo>
                    <a:pt x="4388" y="2635"/>
                  </a:lnTo>
                  <a:lnTo>
                    <a:pt x="4404" y="2641"/>
                  </a:lnTo>
                  <a:lnTo>
                    <a:pt x="4421" y="2648"/>
                  </a:lnTo>
                  <a:lnTo>
                    <a:pt x="4439" y="2654"/>
                  </a:lnTo>
                  <a:lnTo>
                    <a:pt x="4456" y="2660"/>
                  </a:lnTo>
                  <a:lnTo>
                    <a:pt x="4473" y="2666"/>
                  </a:lnTo>
                  <a:lnTo>
                    <a:pt x="4490" y="2673"/>
                  </a:lnTo>
                  <a:lnTo>
                    <a:pt x="4508" y="2679"/>
                  </a:lnTo>
                  <a:lnTo>
                    <a:pt x="4524" y="2685"/>
                  </a:lnTo>
                  <a:lnTo>
                    <a:pt x="4541" y="2693"/>
                  </a:lnTo>
                  <a:lnTo>
                    <a:pt x="4559" y="2699"/>
                  </a:lnTo>
                  <a:lnTo>
                    <a:pt x="4576" y="2706"/>
                  </a:lnTo>
                  <a:lnTo>
                    <a:pt x="4593" y="2713"/>
                  </a:lnTo>
                  <a:lnTo>
                    <a:pt x="4610" y="2720"/>
                  </a:lnTo>
                  <a:lnTo>
                    <a:pt x="4627" y="2726"/>
                  </a:lnTo>
                  <a:lnTo>
                    <a:pt x="4644" y="2734"/>
                  </a:lnTo>
                  <a:lnTo>
                    <a:pt x="4661" y="2741"/>
                  </a:lnTo>
                  <a:lnTo>
                    <a:pt x="4679" y="2749"/>
                  </a:lnTo>
                  <a:lnTo>
                    <a:pt x="4696" y="2756"/>
                  </a:lnTo>
                  <a:lnTo>
                    <a:pt x="4713" y="2764"/>
                  </a:lnTo>
                  <a:lnTo>
                    <a:pt x="4731" y="2771"/>
                  </a:lnTo>
                  <a:lnTo>
                    <a:pt x="4747" y="2779"/>
                  </a:lnTo>
                  <a:lnTo>
                    <a:pt x="4764" y="2786"/>
                  </a:lnTo>
                  <a:lnTo>
                    <a:pt x="4781" y="2794"/>
                  </a:lnTo>
                  <a:lnTo>
                    <a:pt x="4799" y="2801"/>
                  </a:lnTo>
                  <a:lnTo>
                    <a:pt x="4816" y="2809"/>
                  </a:lnTo>
                  <a:lnTo>
                    <a:pt x="4833" y="2816"/>
                  </a:lnTo>
                  <a:lnTo>
                    <a:pt x="4850" y="2825"/>
                  </a:lnTo>
                  <a:lnTo>
                    <a:pt x="4867" y="2833"/>
                  </a:lnTo>
                  <a:lnTo>
                    <a:pt x="4884" y="2840"/>
                  </a:lnTo>
                </a:path>
              </a:pathLst>
            </a:custGeom>
            <a:noFill/>
            <a:ln w="3175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 rot="16200000">
              <a:off x="3232151" y="3797300"/>
              <a:ext cx="825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1812926" y="2420938"/>
              <a:ext cx="825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2627784" y="4365104"/>
            <a:ext cx="4153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thep.physik.uni-mainz.de/~dolce/tmp/DaliClockWeb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714860"/>
            <a:ext cx="2143140" cy="2143140"/>
          </a:xfrm>
          <a:prstGeom prst="rect">
            <a:avLst/>
          </a:prstGeom>
          <a:noFill/>
        </p:spPr>
      </p:pic>
      <p:sp>
        <p:nvSpPr>
          <p:cNvPr id="98" name="97 CuadroTexto"/>
          <p:cNvSpPr txBox="1"/>
          <p:nvPr/>
        </p:nvSpPr>
        <p:spPr>
          <a:xfrm>
            <a:off x="1475656" y="54868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second is the duration of 9 192 631 770 periods of the radiation corresponding to the transition between the two hyperfine levels of the ground state of the Cesium 133 atom.</a:t>
            </a:r>
          </a:p>
          <a:p>
            <a:endParaRPr lang="es-MX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5333206" cy="37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7504" y="252040"/>
            <a:ext cx="5857875" cy="2528888"/>
            <a:chOff x="1035" y="1692"/>
            <a:chExt cx="3690" cy="159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35" y="1692"/>
              <a:ext cx="3690" cy="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" y="1702"/>
              <a:ext cx="3314" cy="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34" y="2564"/>
              <a:ext cx="38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Horno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34" y="2719"/>
              <a:ext cx="33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Cs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167" y="2888"/>
              <a:ext cx="4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Láser de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167" y="3043"/>
              <a:ext cx="4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bombeo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016" y="2862"/>
              <a:ext cx="49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Láser de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967" y="3016"/>
              <a:ext cx="56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detección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125" y="2067"/>
              <a:ext cx="52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Detector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503" y="2416"/>
              <a:ext cx="62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Cavidad de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484" y="2570"/>
              <a:ext cx="66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microondas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 Box 22"/>
          <p:cNvSpPr txBox="1">
            <a:spLocks noChangeAspect="1" noChangeArrowheads="1"/>
          </p:cNvSpPr>
          <p:nvPr/>
        </p:nvSpPr>
        <p:spPr bwMode="auto">
          <a:xfrm>
            <a:off x="1547664" y="6237312"/>
            <a:ext cx="62281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 sz="2000" b="1" dirty="0" err="1" smtClean="0">
                <a:solidFill>
                  <a:srgbClr val="000000"/>
                </a:solidFill>
              </a:rPr>
              <a:t>CENAM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thermal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Cesium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beam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atomic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clock</a:t>
            </a:r>
            <a:endParaRPr lang="es-ES" sz="20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3876135" cy="25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5" descr="logocnm_02_200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AE8E0"/>
              </a:clrFrom>
              <a:clrTo>
                <a:srgbClr val="CAE8E0">
                  <a:alpha val="0"/>
                </a:srgbClr>
              </a:clrTo>
            </a:clrChange>
          </a:blip>
          <a:srcRect l="760" t="1291" r="571" b="1291"/>
          <a:stretch>
            <a:fillRect/>
          </a:stretch>
        </p:blipFill>
        <p:spPr bwMode="auto">
          <a:xfrm>
            <a:off x="7566995" y="6072206"/>
            <a:ext cx="1299202" cy="566733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27500" t="7500" r="29375" b="11250"/>
          <a:stretch>
            <a:fillRect/>
          </a:stretch>
        </p:blipFill>
        <p:spPr bwMode="auto">
          <a:xfrm>
            <a:off x="323528" y="3068960"/>
            <a:ext cx="1928826" cy="272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8"/>
          <p:cNvGrpSpPr/>
          <p:nvPr/>
        </p:nvGrpSpPr>
        <p:grpSpPr>
          <a:xfrm>
            <a:off x="2123728" y="3212976"/>
            <a:ext cx="3091856" cy="2736870"/>
            <a:chOff x="2500298" y="3857628"/>
            <a:chExt cx="3091856" cy="2736870"/>
          </a:xfrm>
        </p:grpSpPr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0298" y="3857628"/>
              <a:ext cx="3091856" cy="273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7 Conector recto de flecha"/>
            <p:cNvCxnSpPr/>
            <p:nvPr/>
          </p:nvCxnSpPr>
          <p:spPr>
            <a:xfrm>
              <a:off x="3419468" y="5083187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8 Conector recto de flecha"/>
            <p:cNvCxnSpPr/>
            <p:nvPr/>
          </p:nvCxnSpPr>
          <p:spPr>
            <a:xfrm rot="10800000" flipV="1">
              <a:off x="4071934" y="5072074"/>
              <a:ext cx="561980" cy="111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10 CuadroTexto"/>
            <p:cNvSpPr txBox="1"/>
            <p:nvPr/>
          </p:nvSpPr>
          <p:spPr>
            <a:xfrm>
              <a:off x="4164462" y="4583121"/>
              <a:ext cx="100013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180 Hz</a:t>
              </a:r>
              <a:endParaRPr lang="es-MX" dirty="0"/>
            </a:p>
          </p:txBody>
        </p:sp>
      </p:grpSp>
      <p:pic>
        <p:nvPicPr>
          <p:cNvPr id="24" name="Picture 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7624" y="188640"/>
            <a:ext cx="296223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9"/>
          <p:cNvPicPr>
            <a:picLocks noChangeAspect="1" noChangeArrowheads="1"/>
          </p:cNvPicPr>
          <p:nvPr/>
        </p:nvPicPr>
        <p:blipFill>
          <a:blip r:embed="rId8" cstate="print"/>
          <a:srcRect l="963" t="2258" r="963" b="1355"/>
          <a:stretch>
            <a:fillRect/>
          </a:stretch>
        </p:blipFill>
        <p:spPr bwMode="auto">
          <a:xfrm>
            <a:off x="7635894" y="6131348"/>
            <a:ext cx="1222386" cy="51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l="19857" t="19958" r="22098" b="17197"/>
          <a:stretch>
            <a:fillRect/>
          </a:stretch>
        </p:blipFill>
        <p:spPr bwMode="auto">
          <a:xfrm>
            <a:off x="4644008" y="1556792"/>
            <a:ext cx="3974207" cy="340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 cstate="print"/>
          <a:srcRect l="12390" t="14013" r="14432" b="8705"/>
          <a:stretch>
            <a:fillRect/>
          </a:stretch>
        </p:blipFill>
        <p:spPr bwMode="auto">
          <a:xfrm>
            <a:off x="539552" y="1628800"/>
            <a:ext cx="3924300" cy="331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755576" y="513802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Rabi pedestal comparison between CENAM CsOP-1 and CENAM CsOP-2</a:t>
            </a:r>
            <a:endParaRPr lang="es-MX" sz="1400" dirty="0"/>
          </a:p>
        </p:txBody>
      </p:sp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5148064" y="5066020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Ramsey fringe line comparison between CENAM CsOP-1 and CENAM CsOP-2.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60127" y="188640"/>
            <a:ext cx="4056063" cy="4090988"/>
            <a:chOff x="1630" y="1350"/>
            <a:chExt cx="2555" cy="257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30" y="1350"/>
              <a:ext cx="2555" cy="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9" y="1359"/>
              <a:ext cx="1822" cy="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200" y="3611"/>
              <a:ext cx="6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40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Cooling</a:t>
              </a:r>
              <a:r>
                <a:rPr lang="es-MX" sz="14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s-MX" sz="140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beams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721" y="2322"/>
              <a:ext cx="69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Detection</a:t>
              </a: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laser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056" y="155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791" y="1797"/>
              <a:ext cx="7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Microwave </a:t>
              </a:r>
              <a:r>
                <a:rPr kumimoji="0" lang="es-MX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cavity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627" y="1774"/>
              <a:ext cx="50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Detector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392" y="2911"/>
              <a:ext cx="7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Optical</a:t>
              </a:r>
              <a:r>
                <a:rPr kumimoji="0" lang="es-MX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molases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11 CuadroTexto">
            <a:hlinkClick r:id="rId3" action="ppaction://hlinkpres?slideindex=1&amp;slidetitle="/>
          </p:cNvPr>
          <p:cNvSpPr txBox="1"/>
          <p:nvPr/>
        </p:nvSpPr>
        <p:spPr>
          <a:xfrm>
            <a:off x="3203848" y="6197242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/>
              <a:t>CENAM</a:t>
            </a:r>
            <a:r>
              <a:rPr lang="es-MX" sz="2000" b="1" dirty="0" smtClean="0"/>
              <a:t> Cs </a:t>
            </a:r>
            <a:r>
              <a:rPr lang="es-MX" sz="2000" b="1" dirty="0" err="1" smtClean="0"/>
              <a:t>Fountain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Clock</a:t>
            </a:r>
            <a:endParaRPr lang="es-MX" sz="2000" b="1" dirty="0" smtClean="0"/>
          </a:p>
        </p:txBody>
      </p:sp>
      <p:grpSp>
        <p:nvGrpSpPr>
          <p:cNvPr id="3" name="12 Grupo"/>
          <p:cNvGrpSpPr/>
          <p:nvPr/>
        </p:nvGrpSpPr>
        <p:grpSpPr>
          <a:xfrm>
            <a:off x="2987824" y="3573016"/>
            <a:ext cx="2520280" cy="2365607"/>
            <a:chOff x="3635896" y="1700808"/>
            <a:chExt cx="2952328" cy="2847135"/>
          </a:xfrm>
        </p:grpSpPr>
        <p:pic>
          <p:nvPicPr>
            <p:cNvPr id="14" name="Picture 9" descr="MOT 020"/>
            <p:cNvPicPr>
              <a:picLocks noChangeAspect="1" noChangeArrowheads="1"/>
            </p:cNvPicPr>
            <p:nvPr/>
          </p:nvPicPr>
          <p:blipFill>
            <a:blip r:embed="rId4" cstate="print"/>
            <a:srcRect l="5704" t="11015" r="4825" b="1563"/>
            <a:stretch>
              <a:fillRect/>
            </a:stretch>
          </p:blipFill>
          <p:spPr bwMode="auto">
            <a:xfrm>
              <a:off x="3635896" y="1700808"/>
              <a:ext cx="2952328" cy="2460200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>
              <a:off x="3635896" y="4120513"/>
              <a:ext cx="2952327" cy="427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/>
                <a:t>CENAM CsF-1</a:t>
              </a:r>
              <a:endParaRPr lang="es-MX" sz="1400" b="1" dirty="0"/>
            </a:p>
          </p:txBody>
        </p:sp>
      </p:grp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 cstate="print"/>
          <a:srcRect l="8066" t="17516" r="9838" b="8657"/>
          <a:stretch>
            <a:fillRect/>
          </a:stretch>
        </p:blipFill>
        <p:spPr bwMode="auto">
          <a:xfrm>
            <a:off x="4988927" y="476672"/>
            <a:ext cx="39035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recto"/>
          <p:cNvCxnSpPr/>
          <p:nvPr/>
        </p:nvCxnSpPr>
        <p:spPr>
          <a:xfrm>
            <a:off x="5436096" y="2708920"/>
            <a:ext cx="2232248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7524328" y="2564904"/>
            <a:ext cx="288032" cy="21602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4283968" y="256490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ym typeface="Symbol"/>
              </a:rPr>
              <a:t> 600 </a:t>
            </a:r>
            <a:r>
              <a:rPr lang="es-MX" sz="1400" dirty="0" err="1" smtClean="0">
                <a:sym typeface="Symbol"/>
              </a:rPr>
              <a:t>nk</a:t>
            </a:r>
            <a:endParaRPr lang="es-MX" sz="1400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5076056" y="270892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 l="11719" t="18310" r="10351" b="8447"/>
          <a:stretch>
            <a:fillRect/>
          </a:stretch>
        </p:blipFill>
        <p:spPr bwMode="auto">
          <a:xfrm>
            <a:off x="35496" y="4149080"/>
            <a:ext cx="2915816" cy="219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7" cstate="print"/>
          <a:srcRect l="8405" t="4423" r="15948" b="16603"/>
          <a:stretch>
            <a:fillRect/>
          </a:stretch>
        </p:blipFill>
        <p:spPr bwMode="auto">
          <a:xfrm>
            <a:off x="5508104" y="3630356"/>
            <a:ext cx="3528392" cy="26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211960" y="175196"/>
            <a:ext cx="2500330" cy="6468514"/>
            <a:chOff x="3143240" y="175196"/>
            <a:chExt cx="2500330" cy="6468514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562" y="5175856"/>
              <a:ext cx="1776412" cy="146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38038"/>
            <a:stretch>
              <a:fillRect/>
            </a:stretch>
          </p:blipFill>
          <p:spPr bwMode="auto">
            <a:xfrm>
              <a:off x="3672000" y="2318336"/>
              <a:ext cx="1428760" cy="28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5 Grupo"/>
            <p:cNvGrpSpPr/>
            <p:nvPr/>
          </p:nvGrpSpPr>
          <p:grpSpPr>
            <a:xfrm>
              <a:off x="3143240" y="175192"/>
              <a:ext cx="2500330" cy="2143128"/>
              <a:chOff x="3199043" y="571480"/>
              <a:chExt cx="2485765" cy="1882902"/>
            </a:xfrm>
          </p:grpSpPr>
          <p:sp>
            <p:nvSpPr>
              <p:cNvPr id="6" name="6 Rectángulo"/>
              <p:cNvSpPr/>
              <p:nvPr/>
            </p:nvSpPr>
            <p:spPr>
              <a:xfrm>
                <a:off x="4130310" y="2395709"/>
                <a:ext cx="618814" cy="5867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7" name="7 Rectángulo"/>
              <p:cNvSpPr/>
              <p:nvPr/>
            </p:nvSpPr>
            <p:spPr>
              <a:xfrm>
                <a:off x="4130310" y="2329213"/>
                <a:ext cx="618814" cy="586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8" name="8 Rectángulo"/>
              <p:cNvSpPr/>
              <p:nvPr/>
            </p:nvSpPr>
            <p:spPr>
              <a:xfrm>
                <a:off x="4242821" y="1566461"/>
                <a:ext cx="393791" cy="7627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9" name="9 Rectángulo"/>
              <p:cNvSpPr/>
              <p:nvPr/>
            </p:nvSpPr>
            <p:spPr>
              <a:xfrm rot="5400000">
                <a:off x="4234361" y="1582174"/>
                <a:ext cx="410712" cy="7313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0" name="10 Rectángulo"/>
              <p:cNvSpPr/>
              <p:nvPr/>
            </p:nvSpPr>
            <p:spPr>
              <a:xfrm rot="5400000">
                <a:off x="4510805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1" name="11 Rectángulo"/>
              <p:cNvSpPr/>
              <p:nvPr/>
            </p:nvSpPr>
            <p:spPr>
              <a:xfrm rot="16200000">
                <a:off x="3723223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2" name="12 Rectángulo"/>
              <p:cNvSpPr/>
              <p:nvPr/>
            </p:nvSpPr>
            <p:spPr>
              <a:xfrm>
                <a:off x="4130310" y="1507788"/>
                <a:ext cx="618814" cy="586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3" name="13 Rectángulo"/>
              <p:cNvSpPr/>
              <p:nvPr/>
            </p:nvSpPr>
            <p:spPr>
              <a:xfrm rot="5400000">
                <a:off x="4579908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4" name="14 Rectángulo"/>
              <p:cNvSpPr/>
              <p:nvPr/>
            </p:nvSpPr>
            <p:spPr>
              <a:xfrm rot="5400000">
                <a:off x="3658559" y="1919709"/>
                <a:ext cx="645405" cy="562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5" name="15 Rectángulo"/>
              <p:cNvSpPr/>
              <p:nvPr/>
            </p:nvSpPr>
            <p:spPr>
              <a:xfrm rot="5400000">
                <a:off x="4825047" y="1835326"/>
                <a:ext cx="410712" cy="225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16" name="16 Rectángulo"/>
              <p:cNvSpPr/>
              <p:nvPr/>
            </p:nvSpPr>
            <p:spPr>
              <a:xfrm rot="5400000">
                <a:off x="3643675" y="1835326"/>
                <a:ext cx="410712" cy="225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cxnSp>
            <p:nvCxnSpPr>
              <p:cNvPr id="17" name="17 Conector recto de flecha"/>
              <p:cNvCxnSpPr/>
              <p:nvPr/>
            </p:nvCxnSpPr>
            <p:spPr>
              <a:xfrm rot="5400000">
                <a:off x="4995368" y="1958437"/>
                <a:ext cx="892220" cy="4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8 Conector recto"/>
              <p:cNvCxnSpPr/>
              <p:nvPr/>
            </p:nvCxnSpPr>
            <p:spPr>
              <a:xfrm>
                <a:off x="4631498" y="2388390"/>
                <a:ext cx="804061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9 CuadroTexto"/>
              <p:cNvSpPr txBox="1"/>
              <p:nvPr/>
            </p:nvSpPr>
            <p:spPr>
              <a:xfrm rot="16200000">
                <a:off x="5138840" y="1858892"/>
                <a:ext cx="495985" cy="1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600" dirty="0" smtClean="0"/>
                  <a:t>33.0 cm</a:t>
                </a:r>
                <a:endParaRPr lang="es-MX" sz="600" dirty="0"/>
              </a:p>
            </p:txBody>
          </p:sp>
          <p:cxnSp>
            <p:nvCxnSpPr>
              <p:cNvPr id="20" name="20 Conector recto"/>
              <p:cNvCxnSpPr/>
              <p:nvPr/>
            </p:nvCxnSpPr>
            <p:spPr>
              <a:xfrm>
                <a:off x="3352957" y="2255988"/>
                <a:ext cx="633589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1 Conector recto"/>
              <p:cNvCxnSpPr/>
              <p:nvPr/>
            </p:nvCxnSpPr>
            <p:spPr>
              <a:xfrm>
                <a:off x="3352957" y="1611209"/>
                <a:ext cx="633589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2 Conector recto de flecha"/>
              <p:cNvCxnSpPr/>
              <p:nvPr/>
            </p:nvCxnSpPr>
            <p:spPr>
              <a:xfrm rot="5400000">
                <a:off x="3031080" y="1933638"/>
                <a:ext cx="644228" cy="4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23 CuadroTexto"/>
              <p:cNvSpPr txBox="1"/>
              <p:nvPr/>
            </p:nvSpPr>
            <p:spPr>
              <a:xfrm rot="16200000">
                <a:off x="3050555" y="1858893"/>
                <a:ext cx="495985" cy="1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600" dirty="0" smtClean="0"/>
                  <a:t>22.0 cm</a:t>
                </a:r>
                <a:endParaRPr lang="es-MX" sz="600" dirty="0"/>
              </a:p>
            </p:txBody>
          </p:sp>
          <p:cxnSp>
            <p:nvCxnSpPr>
              <p:cNvPr id="24" name="24 Conector recto"/>
              <p:cNvCxnSpPr/>
              <p:nvPr/>
            </p:nvCxnSpPr>
            <p:spPr>
              <a:xfrm>
                <a:off x="4674116" y="1512012"/>
                <a:ext cx="804061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5 Rectángulo"/>
              <p:cNvSpPr/>
              <p:nvPr/>
            </p:nvSpPr>
            <p:spPr>
              <a:xfrm>
                <a:off x="4246729" y="1361678"/>
                <a:ext cx="413481" cy="918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itchFamily="34" charset="0"/>
                  <a:buChar char="•"/>
                </a:pPr>
                <a:endParaRPr lang="es-MX" sz="600"/>
              </a:p>
            </p:txBody>
          </p:sp>
          <p:sp>
            <p:nvSpPr>
              <p:cNvPr id="26" name="26 Rectángulo"/>
              <p:cNvSpPr/>
              <p:nvPr/>
            </p:nvSpPr>
            <p:spPr>
              <a:xfrm>
                <a:off x="3692248" y="571480"/>
                <a:ext cx="1500198" cy="7901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27" name="27 Conector recto"/>
              <p:cNvCxnSpPr/>
              <p:nvPr/>
            </p:nvCxnSpPr>
            <p:spPr>
              <a:xfrm>
                <a:off x="4714876" y="571480"/>
                <a:ext cx="804061" cy="110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8 Conector recto de flecha"/>
              <p:cNvCxnSpPr/>
              <p:nvPr/>
            </p:nvCxnSpPr>
            <p:spPr>
              <a:xfrm rot="5400000">
                <a:off x="4965146" y="1035590"/>
                <a:ext cx="928694" cy="4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9 CuadroTexto"/>
              <p:cNvSpPr txBox="1"/>
              <p:nvPr/>
            </p:nvSpPr>
            <p:spPr>
              <a:xfrm rot="16200000">
                <a:off x="5066455" y="941453"/>
                <a:ext cx="49598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600" dirty="0" smtClean="0"/>
                  <a:t>35.0 cm</a:t>
                </a:r>
                <a:endParaRPr lang="es-MX" sz="600" dirty="0"/>
              </a:p>
            </p:txBody>
          </p:sp>
          <p:sp>
            <p:nvSpPr>
              <p:cNvPr id="30" name="30 Rectángulo"/>
              <p:cNvSpPr/>
              <p:nvPr/>
            </p:nvSpPr>
            <p:spPr>
              <a:xfrm>
                <a:off x="4143372" y="1428736"/>
                <a:ext cx="618814" cy="5867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600"/>
              </a:p>
            </p:txBody>
          </p:sp>
          <p:sp>
            <p:nvSpPr>
              <p:cNvPr id="31" name="31 Rectángulo"/>
              <p:cNvSpPr/>
              <p:nvPr/>
            </p:nvSpPr>
            <p:spPr>
              <a:xfrm>
                <a:off x="4143372" y="571480"/>
                <a:ext cx="571504" cy="7858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32 Forma libre"/>
              <p:cNvSpPr/>
              <p:nvPr/>
            </p:nvSpPr>
            <p:spPr>
              <a:xfrm>
                <a:off x="5139905" y="1792857"/>
                <a:ext cx="544903" cy="139460"/>
              </a:xfrm>
              <a:custGeom>
                <a:avLst/>
                <a:gdLst>
                  <a:gd name="connsiteX0" fmla="*/ 10065 w 544903"/>
                  <a:gd name="connsiteY0" fmla="*/ 122207 h 139460"/>
                  <a:gd name="connsiteX1" fmla="*/ 173967 w 544903"/>
                  <a:gd name="connsiteY1" fmla="*/ 122207 h 139460"/>
                  <a:gd name="connsiteX2" fmla="*/ 61823 w 544903"/>
                  <a:gd name="connsiteY2" fmla="*/ 18690 h 139460"/>
                  <a:gd name="connsiteX3" fmla="*/ 544903 w 544903"/>
                  <a:gd name="connsiteY3" fmla="*/ 10064 h 13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903" h="139460">
                    <a:moveTo>
                      <a:pt x="10065" y="122207"/>
                    </a:moveTo>
                    <a:cubicBezTo>
                      <a:pt x="87703" y="130833"/>
                      <a:pt x="165341" y="139460"/>
                      <a:pt x="173967" y="122207"/>
                    </a:cubicBezTo>
                    <a:cubicBezTo>
                      <a:pt x="182593" y="104954"/>
                      <a:pt x="0" y="37381"/>
                      <a:pt x="61823" y="18690"/>
                    </a:cubicBezTo>
                    <a:cubicBezTo>
                      <a:pt x="123646" y="0"/>
                      <a:pt x="334274" y="5032"/>
                      <a:pt x="544903" y="10064"/>
                    </a:cubicBezTo>
                  </a:path>
                </a:pathLst>
              </a:cu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sp>
        <p:nvSpPr>
          <p:cNvPr id="33" name="Rectangle 34"/>
          <p:cNvSpPr/>
          <p:nvPr/>
        </p:nvSpPr>
        <p:spPr>
          <a:xfrm>
            <a:off x="1259632" y="404664"/>
            <a:ext cx="23146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CENAM CsF-1</a:t>
            </a:r>
          </a:p>
          <a:p>
            <a:pPr algn="ctr"/>
            <a:r>
              <a:rPr lang="en-US" sz="2400" b="1" dirty="0" smtClean="0"/>
              <a:t>physical package</a:t>
            </a:r>
          </a:p>
          <a:p>
            <a:endParaRPr lang="en-US" dirty="0"/>
          </a:p>
        </p:txBody>
      </p:sp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4" cstate="print"/>
          <a:srcRect l="11653" r="21223" b="5730"/>
          <a:stretch>
            <a:fillRect/>
          </a:stretch>
        </p:blipFill>
        <p:spPr bwMode="auto">
          <a:xfrm>
            <a:off x="210292" y="1556792"/>
            <a:ext cx="3857652" cy="51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9"/>
          <p:cNvPicPr>
            <a:picLocks noChangeAspect="1" noChangeArrowheads="1"/>
          </p:cNvPicPr>
          <p:nvPr/>
        </p:nvPicPr>
        <p:blipFill>
          <a:blip r:embed="rId5" cstate="print"/>
          <a:srcRect l="963" t="2258" r="963" b="1355"/>
          <a:stretch>
            <a:fillRect/>
          </a:stretch>
        </p:blipFill>
        <p:spPr bwMode="auto">
          <a:xfrm>
            <a:off x="7740352" y="6165304"/>
            <a:ext cx="1222386" cy="51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268760"/>
            <a:ext cx="21907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ómo se realiza un electrocardiograma a un paci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4155207" cy="2576928"/>
          </a:xfrm>
          <a:prstGeom prst="rect">
            <a:avLst/>
          </a:prstGeom>
          <a:noFill/>
        </p:spPr>
      </p:pic>
      <p:pic>
        <p:nvPicPr>
          <p:cNvPr id="5" name="Picture 2" descr="Utilidad del holter (electrocardiograma, ecg) en los pacientes con Insuficiencia Cardiac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2448272" cy="175793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0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The </a:t>
            </a:r>
            <a:r>
              <a:rPr lang="es-MX" sz="3200" dirty="0" err="1" smtClean="0">
                <a:solidFill>
                  <a:schemeClr val="bg1"/>
                </a:solidFill>
              </a:rPr>
              <a:t>heart</a:t>
            </a:r>
            <a:r>
              <a:rPr lang="es-MX" sz="3200" dirty="0" smtClean="0">
                <a:solidFill>
                  <a:schemeClr val="bg1"/>
                </a:solidFill>
              </a:rPr>
              <a:t> as </a:t>
            </a:r>
            <a:r>
              <a:rPr lang="es-MX" sz="3200" dirty="0" err="1" smtClean="0">
                <a:solidFill>
                  <a:schemeClr val="bg1"/>
                </a:solidFill>
              </a:rPr>
              <a:t>the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err="1" smtClean="0">
                <a:solidFill>
                  <a:schemeClr val="bg1"/>
                </a:solidFill>
              </a:rPr>
              <a:t>closest</a:t>
            </a:r>
            <a:r>
              <a:rPr lang="es-MX" sz="3200" dirty="0" smtClean="0">
                <a:solidFill>
                  <a:schemeClr val="bg1"/>
                </a:solidFill>
              </a:rPr>
              <a:t> </a:t>
            </a:r>
            <a:r>
              <a:rPr lang="es-MX" sz="3200" dirty="0" err="1" smtClean="0">
                <a:solidFill>
                  <a:schemeClr val="bg1"/>
                </a:solidFill>
              </a:rPr>
              <a:t>clock</a:t>
            </a:r>
            <a:r>
              <a:rPr lang="es-MX" sz="3200" dirty="0" smtClean="0">
                <a:solidFill>
                  <a:schemeClr val="bg1"/>
                </a:solidFill>
              </a:rPr>
              <a:t> of </a:t>
            </a:r>
            <a:r>
              <a:rPr lang="es-MX" sz="3200" dirty="0" err="1" smtClean="0">
                <a:solidFill>
                  <a:schemeClr val="bg1"/>
                </a:solidFill>
              </a:rPr>
              <a:t>men</a:t>
            </a:r>
            <a:endParaRPr lang="es-MX" sz="3200" dirty="0" smtClean="0">
              <a:solidFill>
                <a:schemeClr val="bg1"/>
              </a:solidFill>
            </a:endParaRPr>
          </a:p>
          <a:p>
            <a:pPr algn="ctr"/>
            <a:endParaRPr lang="es-MX" sz="1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Clock</a:t>
            </a:r>
            <a:r>
              <a:rPr lang="es-MX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</a:t>
            </a:r>
            <a:r>
              <a:rPr lang="es-MX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Oscillator</a:t>
            </a:r>
            <a:r>
              <a:rPr lang="es-MX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</a:t>
            </a:r>
            <a:r>
              <a:rPr lang="es-MX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Counter</a:t>
            </a:r>
            <a:endParaRPr lang="es-MX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552" y="620688"/>
            <a:ext cx="5040312" cy="4610100"/>
            <a:chOff x="1179" y="856"/>
            <a:chExt cx="3175" cy="2904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388" y="969"/>
              <a:ext cx="2966" cy="2560"/>
              <a:chOff x="1388" y="969"/>
              <a:chExt cx="2966" cy="2560"/>
            </a:xfrm>
          </p:grpSpPr>
          <p:sp>
            <p:nvSpPr>
              <p:cNvPr id="7" name="Text Box 24"/>
              <p:cNvSpPr txBox="1">
                <a:spLocks noChangeArrowheads="1"/>
              </p:cNvSpPr>
              <p:nvPr/>
            </p:nvSpPr>
            <p:spPr bwMode="auto">
              <a:xfrm>
                <a:off x="1615" y="1615"/>
                <a:ext cx="7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CsF-1</a:t>
                </a:r>
              </a:p>
            </p:txBody>
          </p:sp>
          <p:sp>
            <p:nvSpPr>
              <p:cNvPr id="8" name="Line 25"/>
              <p:cNvSpPr>
                <a:spLocks noChangeShapeType="1"/>
              </p:cNvSpPr>
              <p:nvPr/>
            </p:nvSpPr>
            <p:spPr bwMode="auto">
              <a:xfrm flipV="1">
                <a:off x="2086" y="1728"/>
                <a:ext cx="46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graphicFrame>
            <p:nvGraphicFramePr>
              <p:cNvPr id="9" name="Object 23"/>
              <p:cNvGraphicFramePr>
                <a:graphicFrameLocks noChangeAspect="1"/>
              </p:cNvGraphicFramePr>
              <p:nvPr/>
            </p:nvGraphicFramePr>
            <p:xfrm>
              <a:off x="1388" y="969"/>
              <a:ext cx="2966" cy="2560"/>
            </p:xfrm>
            <a:graphic>
              <a:graphicData uri="http://schemas.openxmlformats.org/presentationml/2006/ole">
                <p:oleObj spid="_x0000_s452610" name="Fotografía de Photo Editor" r:id="rId3" imgW="12546176" imgH="10828571" progId="">
                  <p:embed/>
                </p:oleObj>
              </a:graphicData>
            </a:graphic>
          </p:graphicFrame>
        </p:grpSp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1615" y="1196"/>
              <a:ext cx="2512" cy="19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944" y="3529"/>
              <a:ext cx="17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Frecuencia</a:t>
              </a: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 rot="16200000">
              <a:off x="-23" y="2058"/>
              <a:ext cx="2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Probabilidad de transición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2247702" y="1412851"/>
            <a:ext cx="3375025" cy="2852737"/>
            <a:chOff x="3362" y="317"/>
            <a:chExt cx="2126" cy="1797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362" y="317"/>
              <a:ext cx="1163" cy="1797"/>
              <a:chOff x="584" y="391"/>
              <a:chExt cx="4677" cy="1968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584" y="392"/>
                <a:ext cx="2353" cy="1967"/>
              </a:xfrm>
              <a:custGeom>
                <a:avLst/>
                <a:gdLst/>
                <a:ahLst/>
                <a:cxnLst>
                  <a:cxn ang="0">
                    <a:pos x="0" y="1768"/>
                  </a:cxn>
                  <a:cxn ang="0">
                    <a:pos x="567" y="1938"/>
                  </a:cxn>
                  <a:cxn ang="0">
                    <a:pos x="1020" y="1825"/>
                  </a:cxn>
                  <a:cxn ang="0">
                    <a:pos x="1531" y="1088"/>
                  </a:cxn>
                  <a:cxn ang="0">
                    <a:pos x="2069" y="180"/>
                  </a:cxn>
                  <a:cxn ang="0">
                    <a:pos x="2353" y="10"/>
                  </a:cxn>
                </a:cxnLst>
                <a:rect l="0" t="0" r="r" b="b"/>
                <a:pathLst>
                  <a:path w="2353" h="1967">
                    <a:moveTo>
                      <a:pt x="0" y="1768"/>
                    </a:moveTo>
                    <a:cubicBezTo>
                      <a:pt x="198" y="1848"/>
                      <a:pt x="397" y="1929"/>
                      <a:pt x="567" y="1938"/>
                    </a:cubicBezTo>
                    <a:cubicBezTo>
                      <a:pt x="737" y="1947"/>
                      <a:pt x="859" y="1967"/>
                      <a:pt x="1020" y="1825"/>
                    </a:cubicBezTo>
                    <a:cubicBezTo>
                      <a:pt x="1181" y="1683"/>
                      <a:pt x="1356" y="1362"/>
                      <a:pt x="1531" y="1088"/>
                    </a:cubicBezTo>
                    <a:cubicBezTo>
                      <a:pt x="1706" y="814"/>
                      <a:pt x="1932" y="360"/>
                      <a:pt x="2069" y="180"/>
                    </a:cubicBezTo>
                    <a:cubicBezTo>
                      <a:pt x="2206" y="0"/>
                      <a:pt x="2279" y="5"/>
                      <a:pt x="2353" y="1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 flipH="1">
                <a:off x="2908" y="391"/>
                <a:ext cx="2353" cy="1967"/>
              </a:xfrm>
              <a:custGeom>
                <a:avLst/>
                <a:gdLst/>
                <a:ahLst/>
                <a:cxnLst>
                  <a:cxn ang="0">
                    <a:pos x="0" y="1768"/>
                  </a:cxn>
                  <a:cxn ang="0">
                    <a:pos x="567" y="1938"/>
                  </a:cxn>
                  <a:cxn ang="0">
                    <a:pos x="1020" y="1825"/>
                  </a:cxn>
                  <a:cxn ang="0">
                    <a:pos x="1531" y="1088"/>
                  </a:cxn>
                  <a:cxn ang="0">
                    <a:pos x="2069" y="180"/>
                  </a:cxn>
                  <a:cxn ang="0">
                    <a:pos x="2353" y="10"/>
                  </a:cxn>
                </a:cxnLst>
                <a:rect l="0" t="0" r="r" b="b"/>
                <a:pathLst>
                  <a:path w="2353" h="1967">
                    <a:moveTo>
                      <a:pt x="0" y="1768"/>
                    </a:moveTo>
                    <a:cubicBezTo>
                      <a:pt x="198" y="1848"/>
                      <a:pt x="397" y="1929"/>
                      <a:pt x="567" y="1938"/>
                    </a:cubicBezTo>
                    <a:cubicBezTo>
                      <a:pt x="737" y="1947"/>
                      <a:pt x="859" y="1967"/>
                      <a:pt x="1020" y="1825"/>
                    </a:cubicBezTo>
                    <a:cubicBezTo>
                      <a:pt x="1181" y="1683"/>
                      <a:pt x="1356" y="1362"/>
                      <a:pt x="1531" y="1088"/>
                    </a:cubicBezTo>
                    <a:cubicBezTo>
                      <a:pt x="1706" y="814"/>
                      <a:pt x="1932" y="360"/>
                      <a:pt x="2069" y="180"/>
                    </a:cubicBezTo>
                    <a:cubicBezTo>
                      <a:pt x="2206" y="0"/>
                      <a:pt x="2279" y="5"/>
                      <a:pt x="2353" y="1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23" y="455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00"/>
                  </a:solidFill>
                </a:rPr>
                <a:t>CsOP-1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51" y="577"/>
              <a:ext cx="67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787452" y="1430313"/>
            <a:ext cx="3332162" cy="2852738"/>
            <a:chOff x="2596" y="1366"/>
            <a:chExt cx="2099" cy="1797"/>
          </a:xfrm>
        </p:grpSpPr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2596" y="1366"/>
              <a:ext cx="482" cy="1797"/>
              <a:chOff x="584" y="391"/>
              <a:chExt cx="4677" cy="1968"/>
            </a:xfrm>
          </p:grpSpPr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584" y="392"/>
                <a:ext cx="2353" cy="1967"/>
              </a:xfrm>
              <a:custGeom>
                <a:avLst/>
                <a:gdLst/>
                <a:ahLst/>
                <a:cxnLst>
                  <a:cxn ang="0">
                    <a:pos x="0" y="1768"/>
                  </a:cxn>
                  <a:cxn ang="0">
                    <a:pos x="567" y="1938"/>
                  </a:cxn>
                  <a:cxn ang="0">
                    <a:pos x="1020" y="1825"/>
                  </a:cxn>
                  <a:cxn ang="0">
                    <a:pos x="1531" y="1088"/>
                  </a:cxn>
                  <a:cxn ang="0">
                    <a:pos x="2069" y="180"/>
                  </a:cxn>
                  <a:cxn ang="0">
                    <a:pos x="2353" y="10"/>
                  </a:cxn>
                </a:cxnLst>
                <a:rect l="0" t="0" r="r" b="b"/>
                <a:pathLst>
                  <a:path w="2353" h="1967">
                    <a:moveTo>
                      <a:pt x="0" y="1768"/>
                    </a:moveTo>
                    <a:cubicBezTo>
                      <a:pt x="198" y="1848"/>
                      <a:pt x="397" y="1929"/>
                      <a:pt x="567" y="1938"/>
                    </a:cubicBezTo>
                    <a:cubicBezTo>
                      <a:pt x="737" y="1947"/>
                      <a:pt x="859" y="1967"/>
                      <a:pt x="1020" y="1825"/>
                    </a:cubicBezTo>
                    <a:cubicBezTo>
                      <a:pt x="1181" y="1683"/>
                      <a:pt x="1356" y="1362"/>
                      <a:pt x="1531" y="1088"/>
                    </a:cubicBezTo>
                    <a:cubicBezTo>
                      <a:pt x="1706" y="814"/>
                      <a:pt x="1932" y="360"/>
                      <a:pt x="2069" y="180"/>
                    </a:cubicBezTo>
                    <a:cubicBezTo>
                      <a:pt x="2206" y="0"/>
                      <a:pt x="2279" y="5"/>
                      <a:pt x="2353" y="1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 flipH="1">
                <a:off x="2908" y="391"/>
                <a:ext cx="2353" cy="1967"/>
              </a:xfrm>
              <a:custGeom>
                <a:avLst/>
                <a:gdLst/>
                <a:ahLst/>
                <a:cxnLst>
                  <a:cxn ang="0">
                    <a:pos x="0" y="1768"/>
                  </a:cxn>
                  <a:cxn ang="0">
                    <a:pos x="567" y="1938"/>
                  </a:cxn>
                  <a:cxn ang="0">
                    <a:pos x="1020" y="1825"/>
                  </a:cxn>
                  <a:cxn ang="0">
                    <a:pos x="1531" y="1088"/>
                  </a:cxn>
                  <a:cxn ang="0">
                    <a:pos x="2069" y="180"/>
                  </a:cxn>
                  <a:cxn ang="0">
                    <a:pos x="2353" y="10"/>
                  </a:cxn>
                </a:cxnLst>
                <a:rect l="0" t="0" r="r" b="b"/>
                <a:pathLst>
                  <a:path w="2353" h="1967">
                    <a:moveTo>
                      <a:pt x="0" y="1768"/>
                    </a:moveTo>
                    <a:cubicBezTo>
                      <a:pt x="198" y="1848"/>
                      <a:pt x="397" y="1929"/>
                      <a:pt x="567" y="1938"/>
                    </a:cubicBezTo>
                    <a:cubicBezTo>
                      <a:pt x="737" y="1947"/>
                      <a:pt x="859" y="1967"/>
                      <a:pt x="1020" y="1825"/>
                    </a:cubicBezTo>
                    <a:cubicBezTo>
                      <a:pt x="1181" y="1683"/>
                      <a:pt x="1356" y="1362"/>
                      <a:pt x="1531" y="1088"/>
                    </a:cubicBezTo>
                    <a:cubicBezTo>
                      <a:pt x="1706" y="814"/>
                      <a:pt x="1932" y="360"/>
                      <a:pt x="2069" y="180"/>
                    </a:cubicBezTo>
                    <a:cubicBezTo>
                      <a:pt x="2206" y="0"/>
                      <a:pt x="2279" y="5"/>
                      <a:pt x="2353" y="1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617" y="2358"/>
              <a:ext cx="10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33"/>
                  </a:solidFill>
                </a:rPr>
                <a:t>CsOP-2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2937" y="2472"/>
              <a:ext cx="708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-36512" y="2205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CENAM</a:t>
            </a:r>
            <a:r>
              <a:rPr lang="en-US" sz="2400" b="1" dirty="0" smtClean="0">
                <a:solidFill>
                  <a:schemeClr val="bg1"/>
                </a:solidFill>
              </a:rPr>
              <a:t> Cesium clocks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39552" y="620688"/>
            <a:ext cx="5580062" cy="4610100"/>
            <a:chOff x="539552" y="620688"/>
            <a:chExt cx="5580062" cy="461010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39552" y="620688"/>
              <a:ext cx="5040312" cy="4610100"/>
              <a:chOff x="1179" y="856"/>
              <a:chExt cx="3175" cy="2904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388" y="969"/>
                <a:ext cx="2966" cy="2560"/>
                <a:chOff x="1388" y="969"/>
                <a:chExt cx="2966" cy="2560"/>
              </a:xfrm>
            </p:grpSpPr>
            <p:sp>
              <p:nvSpPr>
                <p:cNvPr id="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615" y="1615"/>
                  <a:ext cx="7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CsF-1</a:t>
                  </a:r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086" y="1728"/>
                  <a:ext cx="464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  <p:graphicFrame>
              <p:nvGraphicFramePr>
                <p:cNvPr id="22" name="Object 23"/>
                <p:cNvGraphicFramePr>
                  <a:graphicFrameLocks noChangeAspect="1"/>
                </p:cNvGraphicFramePr>
                <p:nvPr/>
              </p:nvGraphicFramePr>
              <p:xfrm>
                <a:off x="1388" y="969"/>
                <a:ext cx="2966" cy="2560"/>
              </p:xfrm>
              <a:graphic>
                <a:graphicData uri="http://schemas.openxmlformats.org/presentationml/2006/ole">
                  <p:oleObj spid="_x0000_s453634" name="Fotografía de Photo Editor" r:id="rId3" imgW="12546176" imgH="10828571" progId="">
                    <p:embed/>
                  </p:oleObj>
                </a:graphicData>
              </a:graphic>
            </p:graphicFrame>
          </p:grp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1615" y="1196"/>
                <a:ext cx="2512" cy="19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1944" y="3529"/>
                <a:ext cx="17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Frecuencia</a:t>
                </a:r>
              </a:p>
            </p:txBody>
          </p:sp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 rot="16200000">
                <a:off x="-23" y="2058"/>
                <a:ext cx="26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Probabilidad de transición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247702" y="1412851"/>
              <a:ext cx="3375025" cy="2852737"/>
              <a:chOff x="3362" y="317"/>
              <a:chExt cx="2126" cy="1797"/>
            </a:xfrm>
          </p:grpSpPr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3362" y="317"/>
                <a:ext cx="1163" cy="1797"/>
                <a:chOff x="584" y="391"/>
                <a:chExt cx="4677" cy="1968"/>
              </a:xfrm>
            </p:grpSpPr>
            <p:sp>
              <p:nvSpPr>
                <p:cNvPr id="14" name="Freeform 6"/>
                <p:cNvSpPr>
                  <a:spLocks/>
                </p:cNvSpPr>
                <p:nvPr/>
              </p:nvSpPr>
              <p:spPr bwMode="auto">
                <a:xfrm>
                  <a:off x="584" y="392"/>
                  <a:ext cx="2353" cy="1967"/>
                </a:xfrm>
                <a:custGeom>
                  <a:avLst/>
                  <a:gdLst/>
                  <a:ahLst/>
                  <a:cxnLst>
                    <a:cxn ang="0">
                      <a:pos x="0" y="1768"/>
                    </a:cxn>
                    <a:cxn ang="0">
                      <a:pos x="567" y="1938"/>
                    </a:cxn>
                    <a:cxn ang="0">
                      <a:pos x="1020" y="1825"/>
                    </a:cxn>
                    <a:cxn ang="0">
                      <a:pos x="1531" y="1088"/>
                    </a:cxn>
                    <a:cxn ang="0">
                      <a:pos x="2069" y="180"/>
                    </a:cxn>
                    <a:cxn ang="0">
                      <a:pos x="2353" y="10"/>
                    </a:cxn>
                  </a:cxnLst>
                  <a:rect l="0" t="0" r="r" b="b"/>
                  <a:pathLst>
                    <a:path w="2353" h="1967">
                      <a:moveTo>
                        <a:pt x="0" y="1768"/>
                      </a:moveTo>
                      <a:cubicBezTo>
                        <a:pt x="198" y="1848"/>
                        <a:pt x="397" y="1929"/>
                        <a:pt x="567" y="1938"/>
                      </a:cubicBezTo>
                      <a:cubicBezTo>
                        <a:pt x="737" y="1947"/>
                        <a:pt x="859" y="1967"/>
                        <a:pt x="1020" y="1825"/>
                      </a:cubicBezTo>
                      <a:cubicBezTo>
                        <a:pt x="1181" y="1683"/>
                        <a:pt x="1356" y="1362"/>
                        <a:pt x="1531" y="1088"/>
                      </a:cubicBezTo>
                      <a:cubicBezTo>
                        <a:pt x="1706" y="814"/>
                        <a:pt x="1932" y="360"/>
                        <a:pt x="2069" y="180"/>
                      </a:cubicBezTo>
                      <a:cubicBezTo>
                        <a:pt x="2206" y="0"/>
                        <a:pt x="2279" y="5"/>
                        <a:pt x="2353" y="10"/>
                      </a:cubicBez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" name="Freeform 7"/>
                <p:cNvSpPr>
                  <a:spLocks/>
                </p:cNvSpPr>
                <p:nvPr/>
              </p:nvSpPr>
              <p:spPr bwMode="auto">
                <a:xfrm flipH="1">
                  <a:off x="2908" y="391"/>
                  <a:ext cx="2353" cy="1967"/>
                </a:xfrm>
                <a:custGeom>
                  <a:avLst/>
                  <a:gdLst/>
                  <a:ahLst/>
                  <a:cxnLst>
                    <a:cxn ang="0">
                      <a:pos x="0" y="1768"/>
                    </a:cxn>
                    <a:cxn ang="0">
                      <a:pos x="567" y="1938"/>
                    </a:cxn>
                    <a:cxn ang="0">
                      <a:pos x="1020" y="1825"/>
                    </a:cxn>
                    <a:cxn ang="0">
                      <a:pos x="1531" y="1088"/>
                    </a:cxn>
                    <a:cxn ang="0">
                      <a:pos x="2069" y="180"/>
                    </a:cxn>
                    <a:cxn ang="0">
                      <a:pos x="2353" y="10"/>
                    </a:cxn>
                  </a:cxnLst>
                  <a:rect l="0" t="0" r="r" b="b"/>
                  <a:pathLst>
                    <a:path w="2353" h="1967">
                      <a:moveTo>
                        <a:pt x="0" y="1768"/>
                      </a:moveTo>
                      <a:cubicBezTo>
                        <a:pt x="198" y="1848"/>
                        <a:pt x="397" y="1929"/>
                        <a:pt x="567" y="1938"/>
                      </a:cubicBezTo>
                      <a:cubicBezTo>
                        <a:pt x="737" y="1947"/>
                        <a:pt x="859" y="1967"/>
                        <a:pt x="1020" y="1825"/>
                      </a:cubicBezTo>
                      <a:cubicBezTo>
                        <a:pt x="1181" y="1683"/>
                        <a:pt x="1356" y="1362"/>
                        <a:pt x="1531" y="1088"/>
                      </a:cubicBezTo>
                      <a:cubicBezTo>
                        <a:pt x="1706" y="814"/>
                        <a:pt x="1932" y="360"/>
                        <a:pt x="2069" y="180"/>
                      </a:cubicBezTo>
                      <a:cubicBezTo>
                        <a:pt x="2206" y="0"/>
                        <a:pt x="2279" y="5"/>
                        <a:pt x="2353" y="10"/>
                      </a:cubicBezTo>
                    </a:path>
                  </a:pathLst>
                </a:cu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4723" y="455"/>
                <a:ext cx="7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3300"/>
                    </a:solidFill>
                  </a:rPr>
                  <a:t>CsOP-1</a:t>
                </a: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H="1">
                <a:off x="4051" y="577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2787452" y="1430313"/>
              <a:ext cx="3332162" cy="2852738"/>
              <a:chOff x="2596" y="1366"/>
              <a:chExt cx="2099" cy="1797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2596" y="1366"/>
                <a:ext cx="482" cy="1797"/>
                <a:chOff x="584" y="391"/>
                <a:chExt cx="4677" cy="1968"/>
              </a:xfrm>
            </p:grpSpPr>
            <p:sp>
              <p:nvSpPr>
                <p:cNvPr id="9" name="Freeform 10"/>
                <p:cNvSpPr>
                  <a:spLocks/>
                </p:cNvSpPr>
                <p:nvPr/>
              </p:nvSpPr>
              <p:spPr bwMode="auto">
                <a:xfrm>
                  <a:off x="584" y="392"/>
                  <a:ext cx="2353" cy="1967"/>
                </a:xfrm>
                <a:custGeom>
                  <a:avLst/>
                  <a:gdLst/>
                  <a:ahLst/>
                  <a:cxnLst>
                    <a:cxn ang="0">
                      <a:pos x="0" y="1768"/>
                    </a:cxn>
                    <a:cxn ang="0">
                      <a:pos x="567" y="1938"/>
                    </a:cxn>
                    <a:cxn ang="0">
                      <a:pos x="1020" y="1825"/>
                    </a:cxn>
                    <a:cxn ang="0">
                      <a:pos x="1531" y="1088"/>
                    </a:cxn>
                    <a:cxn ang="0">
                      <a:pos x="2069" y="180"/>
                    </a:cxn>
                    <a:cxn ang="0">
                      <a:pos x="2353" y="10"/>
                    </a:cxn>
                  </a:cxnLst>
                  <a:rect l="0" t="0" r="r" b="b"/>
                  <a:pathLst>
                    <a:path w="2353" h="1967">
                      <a:moveTo>
                        <a:pt x="0" y="1768"/>
                      </a:moveTo>
                      <a:cubicBezTo>
                        <a:pt x="198" y="1848"/>
                        <a:pt x="397" y="1929"/>
                        <a:pt x="567" y="1938"/>
                      </a:cubicBezTo>
                      <a:cubicBezTo>
                        <a:pt x="737" y="1947"/>
                        <a:pt x="859" y="1967"/>
                        <a:pt x="1020" y="1825"/>
                      </a:cubicBezTo>
                      <a:cubicBezTo>
                        <a:pt x="1181" y="1683"/>
                        <a:pt x="1356" y="1362"/>
                        <a:pt x="1531" y="1088"/>
                      </a:cubicBezTo>
                      <a:cubicBezTo>
                        <a:pt x="1706" y="814"/>
                        <a:pt x="1932" y="360"/>
                        <a:pt x="2069" y="180"/>
                      </a:cubicBezTo>
                      <a:cubicBezTo>
                        <a:pt x="2206" y="0"/>
                        <a:pt x="2279" y="5"/>
                        <a:pt x="2353" y="10"/>
                      </a:cubicBezTo>
                    </a:path>
                  </a:pathLst>
                </a:custGeom>
                <a:noFill/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" name="Freeform 11"/>
                <p:cNvSpPr>
                  <a:spLocks/>
                </p:cNvSpPr>
                <p:nvPr/>
              </p:nvSpPr>
              <p:spPr bwMode="auto">
                <a:xfrm flipH="1">
                  <a:off x="2908" y="391"/>
                  <a:ext cx="2353" cy="1967"/>
                </a:xfrm>
                <a:custGeom>
                  <a:avLst/>
                  <a:gdLst/>
                  <a:ahLst/>
                  <a:cxnLst>
                    <a:cxn ang="0">
                      <a:pos x="0" y="1768"/>
                    </a:cxn>
                    <a:cxn ang="0">
                      <a:pos x="567" y="1938"/>
                    </a:cxn>
                    <a:cxn ang="0">
                      <a:pos x="1020" y="1825"/>
                    </a:cxn>
                    <a:cxn ang="0">
                      <a:pos x="1531" y="1088"/>
                    </a:cxn>
                    <a:cxn ang="0">
                      <a:pos x="2069" y="180"/>
                    </a:cxn>
                    <a:cxn ang="0">
                      <a:pos x="2353" y="10"/>
                    </a:cxn>
                  </a:cxnLst>
                  <a:rect l="0" t="0" r="r" b="b"/>
                  <a:pathLst>
                    <a:path w="2353" h="1967">
                      <a:moveTo>
                        <a:pt x="0" y="1768"/>
                      </a:moveTo>
                      <a:cubicBezTo>
                        <a:pt x="198" y="1848"/>
                        <a:pt x="397" y="1929"/>
                        <a:pt x="567" y="1938"/>
                      </a:cubicBezTo>
                      <a:cubicBezTo>
                        <a:pt x="737" y="1947"/>
                        <a:pt x="859" y="1967"/>
                        <a:pt x="1020" y="1825"/>
                      </a:cubicBezTo>
                      <a:cubicBezTo>
                        <a:pt x="1181" y="1683"/>
                        <a:pt x="1356" y="1362"/>
                        <a:pt x="1531" y="1088"/>
                      </a:cubicBezTo>
                      <a:cubicBezTo>
                        <a:pt x="1706" y="814"/>
                        <a:pt x="1932" y="360"/>
                        <a:pt x="2069" y="180"/>
                      </a:cubicBezTo>
                      <a:cubicBezTo>
                        <a:pt x="2206" y="0"/>
                        <a:pt x="2279" y="5"/>
                        <a:pt x="2353" y="10"/>
                      </a:cubicBezTo>
                    </a:path>
                  </a:pathLst>
                </a:custGeom>
                <a:noFill/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3617" y="2358"/>
                <a:ext cx="107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9933"/>
                    </a:solidFill>
                  </a:rPr>
                  <a:t>CsOP-2</a:t>
                </a:r>
              </a:p>
            </p:txBody>
          </p:sp>
          <p:sp>
            <p:nvSpPr>
              <p:cNvPr id="8" name="Line 15"/>
              <p:cNvSpPr>
                <a:spLocks noChangeShapeType="1"/>
              </p:cNvSpPr>
              <p:nvPr/>
            </p:nvSpPr>
            <p:spPr bwMode="auto">
              <a:xfrm flipH="1">
                <a:off x="2937" y="2472"/>
                <a:ext cx="708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11719" t="26528" r="10351" b="8447"/>
          <a:stretch>
            <a:fillRect/>
          </a:stretch>
        </p:blipFill>
        <p:spPr bwMode="auto">
          <a:xfrm>
            <a:off x="5580112" y="1196752"/>
            <a:ext cx="2915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4932040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CsF-1</a:t>
            </a:r>
            <a:endParaRPr lang="es-MX" b="1" dirty="0">
              <a:solidFill>
                <a:srgbClr val="0070C0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5652120" y="2564904"/>
            <a:ext cx="9361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2915816" y="4221088"/>
            <a:ext cx="504056" cy="21602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orma libre"/>
          <p:cNvSpPr/>
          <p:nvPr/>
        </p:nvSpPr>
        <p:spPr>
          <a:xfrm>
            <a:off x="3438525" y="4343400"/>
            <a:ext cx="2190750" cy="676275"/>
          </a:xfrm>
          <a:custGeom>
            <a:avLst/>
            <a:gdLst>
              <a:gd name="connsiteX0" fmla="*/ 0 w 2190750"/>
              <a:gd name="connsiteY0" fmla="*/ 9525 h 676275"/>
              <a:gd name="connsiteX1" fmla="*/ 1285875 w 2190750"/>
              <a:gd name="connsiteY1" fmla="*/ 676275 h 676275"/>
              <a:gd name="connsiteX2" fmla="*/ 2171700 w 2190750"/>
              <a:gd name="connsiteY2" fmla="*/ 9525 h 676275"/>
              <a:gd name="connsiteX3" fmla="*/ 2171700 w 2190750"/>
              <a:gd name="connsiteY3" fmla="*/ 9525 h 676275"/>
              <a:gd name="connsiteX4" fmla="*/ 2190750 w 2190750"/>
              <a:gd name="connsiteY4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0" h="676275">
                <a:moveTo>
                  <a:pt x="0" y="9525"/>
                </a:moveTo>
                <a:cubicBezTo>
                  <a:pt x="461962" y="342900"/>
                  <a:pt x="923925" y="676275"/>
                  <a:pt x="1285875" y="676275"/>
                </a:cubicBezTo>
                <a:cubicBezTo>
                  <a:pt x="1647825" y="676275"/>
                  <a:pt x="2171700" y="9525"/>
                  <a:pt x="2171700" y="9525"/>
                </a:cubicBezTo>
                <a:lnTo>
                  <a:pt x="2171700" y="9525"/>
                </a:lnTo>
                <a:lnTo>
                  <a:pt x="2190750" y="0"/>
                </a:lnTo>
              </a:path>
            </a:pathLst>
          </a:cu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orma libre"/>
          <p:cNvSpPr/>
          <p:nvPr/>
        </p:nvSpPr>
        <p:spPr>
          <a:xfrm>
            <a:off x="2933700" y="4343400"/>
            <a:ext cx="5467350" cy="1736725"/>
          </a:xfrm>
          <a:custGeom>
            <a:avLst/>
            <a:gdLst>
              <a:gd name="connsiteX0" fmla="*/ 0 w 5467350"/>
              <a:gd name="connsiteY0" fmla="*/ 0 h 1736725"/>
              <a:gd name="connsiteX1" fmla="*/ 3171825 w 5467350"/>
              <a:gd name="connsiteY1" fmla="*/ 1733550 h 1736725"/>
              <a:gd name="connsiteX2" fmla="*/ 5467350 w 5467350"/>
              <a:gd name="connsiteY2" fmla="*/ 19050 h 173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7350" h="1736725">
                <a:moveTo>
                  <a:pt x="0" y="0"/>
                </a:moveTo>
                <a:cubicBezTo>
                  <a:pt x="1130300" y="865187"/>
                  <a:pt x="2260600" y="1730375"/>
                  <a:pt x="3171825" y="1733550"/>
                </a:cubicBezTo>
                <a:cubicBezTo>
                  <a:pt x="4083050" y="1736725"/>
                  <a:pt x="4775200" y="877887"/>
                  <a:pt x="5467350" y="19050"/>
                </a:cubicBezTo>
              </a:path>
            </a:pathLst>
          </a:cu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-36512" y="2205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CENAM</a:t>
            </a:r>
            <a:r>
              <a:rPr lang="en-US" sz="2400" b="1" dirty="0" smtClean="0">
                <a:solidFill>
                  <a:schemeClr val="bg1"/>
                </a:solidFill>
              </a:rPr>
              <a:t> Cesium clocks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475656" y="260648"/>
            <a:ext cx="6444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Time </a:t>
            </a:r>
            <a:r>
              <a:rPr lang="es-MX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measurement</a:t>
            </a:r>
            <a:r>
              <a:rPr lang="es-MX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MX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</a:t>
            </a:r>
            <a:r>
              <a:rPr lang="es-MX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MX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</a:t>
            </a:r>
            <a:r>
              <a:rPr lang="es-MX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MX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oldest</a:t>
            </a:r>
            <a:r>
              <a:rPr lang="es-MX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MX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measurement</a:t>
            </a:r>
            <a:r>
              <a:rPr lang="es-MX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of </a:t>
            </a:r>
            <a:r>
              <a:rPr lang="es-MX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humankind</a:t>
            </a:r>
            <a:endParaRPr lang="es-MX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s-MX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nearly</a:t>
            </a:r>
            <a:r>
              <a:rPr lang="es-MX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5000 </a:t>
            </a:r>
            <a:r>
              <a:rPr lang="es-MX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years</a:t>
            </a:r>
            <a:r>
              <a:rPr lang="es-MX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MX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old</a:t>
            </a:r>
            <a:endParaRPr lang="es-MX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2" descr="http://divulgarlahelade.files.wordpress.com/2013/02/procesic3b3n-de-los-inmortales-per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096000" cy="457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00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2130" name="Picture 2" descr="http://blog.vayacruceros.com/wp-content/uploads/2010/05/Capilla_Six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037" y="2204864"/>
            <a:ext cx="6225315" cy="41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55576" y="738685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The</a:t>
            </a:r>
            <a:r>
              <a:rPr lang="es-ES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second</a:t>
            </a:r>
            <a:r>
              <a:rPr lang="es-ES" sz="3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,</a:t>
            </a:r>
            <a:r>
              <a:rPr lang="es-ES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t</a:t>
            </a:r>
            <a:r>
              <a:rPr lang="es-ES" sz="3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he</a:t>
            </a:r>
            <a:r>
              <a:rPr lang="es-ES" sz="3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es-ES" sz="3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most</a:t>
            </a:r>
            <a:r>
              <a:rPr lang="es-ES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es-ES" sz="3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anthropometric</a:t>
            </a:r>
            <a:r>
              <a:rPr lang="es-ES" sz="3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es-ES" sz="32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unit</a:t>
            </a:r>
            <a:endParaRPr lang="es-ES" sz="32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4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w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304256" cy="200470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691680" y="486916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 smtClean="0"/>
              <a:t>Slaves</a:t>
            </a:r>
            <a:r>
              <a:rPr lang="es-MX" sz="2400" dirty="0" smtClean="0"/>
              <a:t> of </a:t>
            </a:r>
            <a:r>
              <a:rPr lang="es-MX" sz="2400" dirty="0" err="1" smtClean="0"/>
              <a:t>our</a:t>
            </a:r>
            <a:r>
              <a:rPr lang="es-MX" sz="2400" dirty="0" smtClean="0"/>
              <a:t>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of </a:t>
            </a:r>
            <a:r>
              <a:rPr lang="es-MX" sz="2400" dirty="0" err="1" smtClean="0"/>
              <a:t>the</a:t>
            </a:r>
            <a:r>
              <a:rPr lang="es-MX" sz="2400" dirty="0" smtClean="0"/>
              <a:t> time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105273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clocks are resumed our civilization deepest past and our best science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590" y="5877272"/>
            <a:ext cx="993842" cy="78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877272"/>
            <a:ext cx="1766615" cy="4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11213</TotalTime>
  <Words>1324</Words>
  <Application>Microsoft Office PowerPoint</Application>
  <PresentationFormat>Presentación en pantalla (4:3)</PresentationFormat>
  <Paragraphs>377</Paragraphs>
  <Slides>61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61</vt:i4>
      </vt:variant>
    </vt:vector>
  </HeadingPairs>
  <TitlesOfParts>
    <vt:vector size="67" baseType="lpstr">
      <vt:lpstr>Tema de Office</vt:lpstr>
      <vt:lpstr>Ecuación</vt:lpstr>
      <vt:lpstr>SPW 6.0 Graph</vt:lpstr>
      <vt:lpstr>EcuaciÛn</vt:lpstr>
      <vt:lpstr>Imagen de mapa de bits</vt:lpstr>
      <vt:lpstr>Fotografía de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jlopez</dc:creator>
  <cp:lastModifiedBy>jlopez</cp:lastModifiedBy>
  <cp:revision>358</cp:revision>
  <dcterms:created xsi:type="dcterms:W3CDTF">2012-03-01T22:34:48Z</dcterms:created>
  <dcterms:modified xsi:type="dcterms:W3CDTF">2015-01-25T02:47:53Z</dcterms:modified>
</cp:coreProperties>
</file>